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64" r:id="rId3"/>
    <p:sldId id="258" r:id="rId4"/>
    <p:sldId id="259" r:id="rId5"/>
    <p:sldId id="260" r:id="rId6"/>
    <p:sldId id="261" r:id="rId7"/>
    <p:sldId id="262" r:id="rId8"/>
    <p:sldId id="263" r:id="rId9"/>
    <p:sldId id="267" r:id="rId10"/>
    <p:sldId id="268" r:id="rId11"/>
    <p:sldId id="269" r:id="rId12"/>
    <p:sldId id="270" r:id="rId13"/>
    <p:sldId id="271" r:id="rId14"/>
    <p:sldId id="266" r:id="rId15"/>
    <p:sldId id="272" r:id="rId16"/>
    <p:sldId id="273" r:id="rId17"/>
    <p:sldId id="274" r:id="rId18"/>
    <p:sldId id="275" r:id="rId19"/>
    <p:sldId id="276" r:id="rId20"/>
    <p:sldId id="277" r:id="rId21"/>
    <p:sldId id="278" r:id="rId22"/>
    <p:sldId id="279" r:id="rId23"/>
    <p:sldId id="283" r:id="rId24"/>
    <p:sldId id="281"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fld id="{F94C35D8-CEDB-4DEE-9AC9-0A6380E6BCE4}" type="datetimeFigureOut">
              <a:rPr lang="en-GB" smtClean="0"/>
              <a:pPr/>
              <a:t>04/10/2011</a:t>
            </a:fld>
            <a:endParaRPr lang="en-GB"/>
          </a:p>
        </p:txBody>
      </p:sp>
      <p:sp>
        <p:nvSpPr>
          <p:cNvPr id="16" name="Slide Number Placeholder 15"/>
          <p:cNvSpPr>
            <a:spLocks noGrp="1"/>
          </p:cNvSpPr>
          <p:nvPr>
            <p:ph type="sldNum" sz="quarter" idx="11"/>
          </p:nvPr>
        </p:nvSpPr>
        <p:spPr/>
        <p:txBody>
          <a:bodyPr/>
          <a:lstStyle/>
          <a:p>
            <a:fld id="{F4A2CAFA-2A27-4B0D-8D66-7AD1F2C769D5}" type="slidenum">
              <a:rPr lang="en-GB" smtClean="0"/>
              <a:pPr/>
              <a:t>‹#›</a:t>
            </a:fld>
            <a:endParaRPr lang="en-GB"/>
          </a:p>
        </p:txBody>
      </p:sp>
      <p:sp>
        <p:nvSpPr>
          <p:cNvPr id="17" name="Footer Placeholder 16"/>
          <p:cNvSpPr>
            <a:spLocks noGrp="1"/>
          </p:cNvSpPr>
          <p:nvPr>
            <p:ph type="ftr" sz="quarter" idx="12"/>
          </p:nvPr>
        </p:nvSpPr>
        <p:spPr/>
        <p:txBody>
          <a:bodyPr/>
          <a:lstStyle/>
          <a:p>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94C35D8-CEDB-4DEE-9AC9-0A6380E6BCE4}" type="datetimeFigureOut">
              <a:rPr lang="en-GB" smtClean="0"/>
              <a:pPr/>
              <a:t>04/10/2011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4A2CAFA-2A27-4B0D-8D66-7AD1F2C769D5}"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94C35D8-CEDB-4DEE-9AC9-0A6380E6BCE4}" type="datetimeFigureOut">
              <a:rPr lang="en-GB" smtClean="0"/>
              <a:pPr/>
              <a:t>04/10/2011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4A2CAFA-2A27-4B0D-8D66-7AD1F2C769D5}"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F94C35D8-CEDB-4DEE-9AC9-0A6380E6BCE4}" type="datetimeFigureOut">
              <a:rPr lang="en-GB" smtClean="0"/>
              <a:pPr/>
              <a:t>04/10/2011</a:t>
            </a:fld>
            <a:endParaRPr lang="en-GB"/>
          </a:p>
        </p:txBody>
      </p:sp>
      <p:sp>
        <p:nvSpPr>
          <p:cNvPr id="15" name="Slide Number Placeholder 14"/>
          <p:cNvSpPr>
            <a:spLocks noGrp="1"/>
          </p:cNvSpPr>
          <p:nvPr>
            <p:ph type="sldNum" sz="quarter" idx="15"/>
          </p:nvPr>
        </p:nvSpPr>
        <p:spPr/>
        <p:txBody>
          <a:bodyPr/>
          <a:lstStyle>
            <a:lvl1pPr algn="ctr">
              <a:defRPr/>
            </a:lvl1pPr>
          </a:lstStyle>
          <a:p>
            <a:fld id="{F4A2CAFA-2A27-4B0D-8D66-7AD1F2C769D5}" type="slidenum">
              <a:rPr lang="en-GB" smtClean="0"/>
              <a:pPr/>
              <a:t>‹#›</a:t>
            </a:fld>
            <a:endParaRPr lang="en-GB"/>
          </a:p>
        </p:txBody>
      </p:sp>
      <p:sp>
        <p:nvSpPr>
          <p:cNvPr id="16" name="Footer Placeholder 15"/>
          <p:cNvSpPr>
            <a:spLocks noGrp="1"/>
          </p:cNvSpPr>
          <p:nvPr>
            <p:ph type="ftr" sz="quarter" idx="16"/>
          </p:nvPr>
        </p:nvSpPr>
        <p:spPr/>
        <p:txBody>
          <a:bodyPr/>
          <a:lstStyle/>
          <a:p>
            <a:endParaRPr lang="en-GB"/>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F94C35D8-CEDB-4DEE-9AC9-0A6380E6BCE4}" type="datetimeFigureOut">
              <a:rPr lang="en-GB" smtClean="0"/>
              <a:pPr/>
              <a:t>04/10/2011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4A2CAFA-2A27-4B0D-8D66-7AD1F2C769D5}" type="slidenum">
              <a:rPr lang="en-GB" smtClean="0"/>
              <a:pPr/>
              <a:t>‹#›</a:t>
            </a:fld>
            <a:endParaRPr lang="en-GB"/>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F94C35D8-CEDB-4DEE-9AC9-0A6380E6BCE4}" type="datetimeFigureOut">
              <a:rPr lang="en-GB" smtClean="0"/>
              <a:pPr/>
              <a:t>04/10/2011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4A2CAFA-2A27-4B0D-8D66-7AD1F2C769D5}" type="slidenum">
              <a:rPr lang="en-GB" smtClean="0"/>
              <a:pPr/>
              <a:t>‹#›</a:t>
            </a:fld>
            <a:endParaRPr lang="en-GB"/>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F4A2CAFA-2A27-4B0D-8D66-7AD1F2C769D5}" type="slidenum">
              <a:rPr lang="en-GB" smtClean="0"/>
              <a:pPr/>
              <a:t>‹#›</a:t>
            </a:fld>
            <a:endParaRPr lang="en-GB"/>
          </a:p>
        </p:txBody>
      </p:sp>
      <p:sp>
        <p:nvSpPr>
          <p:cNvPr id="8" name="Footer Placeholder 7"/>
          <p:cNvSpPr>
            <a:spLocks noGrp="1"/>
          </p:cNvSpPr>
          <p:nvPr>
            <p:ph type="ftr" sz="quarter" idx="11"/>
          </p:nvPr>
        </p:nvSpPr>
        <p:spPr/>
        <p:txBody>
          <a:bodyPr/>
          <a:lstStyle/>
          <a:p>
            <a:endParaRPr lang="en-GB"/>
          </a:p>
        </p:txBody>
      </p:sp>
      <p:sp>
        <p:nvSpPr>
          <p:cNvPr id="7" name="Date Placeholder 6"/>
          <p:cNvSpPr>
            <a:spLocks noGrp="1"/>
          </p:cNvSpPr>
          <p:nvPr>
            <p:ph type="dt" sz="half" idx="10"/>
          </p:nvPr>
        </p:nvSpPr>
        <p:spPr/>
        <p:txBody>
          <a:bodyPr/>
          <a:lstStyle/>
          <a:p>
            <a:fld id="{F94C35D8-CEDB-4DEE-9AC9-0A6380E6BCE4}" type="datetimeFigureOut">
              <a:rPr lang="en-GB" smtClean="0"/>
              <a:pPr/>
              <a:t>04/10/2011</a:t>
            </a:fld>
            <a:endParaRPr lang="en-GB"/>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F94C35D8-CEDB-4DEE-9AC9-0A6380E6BCE4}" type="datetimeFigureOut">
              <a:rPr lang="en-GB" smtClean="0"/>
              <a:pPr/>
              <a:t>04/10/2011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F4A2CAFA-2A27-4B0D-8D66-7AD1F2C769D5}" type="slidenum">
              <a:rPr lang="en-GB" smtClean="0"/>
              <a:pPr/>
              <a:t>‹#›</a:t>
            </a:fld>
            <a:endParaRPr lang="en-GB"/>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4C35D8-CEDB-4DEE-9AC9-0A6380E6BCE4}" type="datetimeFigureOut">
              <a:rPr lang="en-GB" smtClean="0"/>
              <a:pPr/>
              <a:t>04/10/2011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F4A2CAFA-2A27-4B0D-8D66-7AD1F2C769D5}"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F94C35D8-CEDB-4DEE-9AC9-0A6380E6BCE4}" type="datetimeFigureOut">
              <a:rPr lang="en-GB" smtClean="0"/>
              <a:pPr/>
              <a:t>04/10/2011</a:t>
            </a:fld>
            <a:endParaRPr lang="en-GB"/>
          </a:p>
        </p:txBody>
      </p:sp>
      <p:sp>
        <p:nvSpPr>
          <p:cNvPr id="9" name="Slide Number Placeholder 8"/>
          <p:cNvSpPr>
            <a:spLocks noGrp="1"/>
          </p:cNvSpPr>
          <p:nvPr>
            <p:ph type="sldNum" sz="quarter" idx="15"/>
          </p:nvPr>
        </p:nvSpPr>
        <p:spPr/>
        <p:txBody>
          <a:bodyPr/>
          <a:lstStyle/>
          <a:p>
            <a:fld id="{F4A2CAFA-2A27-4B0D-8D66-7AD1F2C769D5}" type="slidenum">
              <a:rPr lang="en-GB" smtClean="0"/>
              <a:pPr/>
              <a:t>‹#›</a:t>
            </a:fld>
            <a:endParaRPr lang="en-GB"/>
          </a:p>
        </p:txBody>
      </p:sp>
      <p:sp>
        <p:nvSpPr>
          <p:cNvPr id="10" name="Footer Placeholder 9"/>
          <p:cNvSpPr>
            <a:spLocks noGrp="1"/>
          </p:cNvSpPr>
          <p:nvPr>
            <p:ph type="ftr" sz="quarter" idx="16"/>
          </p:nvPr>
        </p:nvSpPr>
        <p:spPr/>
        <p:txBody>
          <a:bodyPr/>
          <a:lstStyle/>
          <a:p>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Click icon to add picture</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F94C35D8-CEDB-4DEE-9AC9-0A6380E6BCE4}" type="datetimeFigureOut">
              <a:rPr lang="en-GB" smtClean="0"/>
              <a:pPr/>
              <a:t>04/10/2011</a:t>
            </a:fld>
            <a:endParaRPr lang="en-GB"/>
          </a:p>
        </p:txBody>
      </p:sp>
      <p:sp>
        <p:nvSpPr>
          <p:cNvPr id="9" name="Slide Number Placeholder 8"/>
          <p:cNvSpPr>
            <a:spLocks noGrp="1"/>
          </p:cNvSpPr>
          <p:nvPr>
            <p:ph type="sldNum" sz="quarter" idx="11"/>
          </p:nvPr>
        </p:nvSpPr>
        <p:spPr/>
        <p:txBody>
          <a:bodyPr/>
          <a:lstStyle/>
          <a:p>
            <a:fld id="{F4A2CAFA-2A27-4B0D-8D66-7AD1F2C769D5}" type="slidenum">
              <a:rPr lang="en-GB" smtClean="0"/>
              <a:pPr/>
              <a:t>‹#›</a:t>
            </a:fld>
            <a:endParaRPr lang="en-GB"/>
          </a:p>
        </p:txBody>
      </p:sp>
      <p:sp>
        <p:nvSpPr>
          <p:cNvPr id="10" name="Footer Placeholder 9"/>
          <p:cNvSpPr>
            <a:spLocks noGrp="1"/>
          </p:cNvSpPr>
          <p:nvPr>
            <p:ph type="ftr" sz="quarter" idx="12"/>
          </p:nvPr>
        </p:nvSpPr>
        <p:spPr/>
        <p:txBody>
          <a:bodyPr/>
          <a:lstStyle/>
          <a:p>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F94C35D8-CEDB-4DEE-9AC9-0A6380E6BCE4}" type="datetimeFigureOut">
              <a:rPr lang="en-GB" smtClean="0"/>
              <a:pPr/>
              <a:t>04/10/2011</a:t>
            </a:fld>
            <a:endParaRPr lang="en-GB"/>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GB"/>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F4A2CAFA-2A27-4B0D-8D66-7AD1F2C769D5}" type="slidenum">
              <a:rPr lang="en-GB" smtClean="0"/>
              <a:pPr/>
              <a:t>‹#›</a:t>
            </a:fld>
            <a:endParaRPr lang="en-GB"/>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7.xml"/><Relationship Id="rId4" Type="http://schemas.openxmlformats.org/officeDocument/2006/relationships/image" Target="../media/image13.jpeg"/></Relationships>
</file>

<file path=ppt/slides/_rels/slide1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GB" dirty="0" smtClean="0"/>
              <a:t>Norman </a:t>
            </a:r>
            <a:r>
              <a:rPr lang="en-GB" dirty="0" err="1" smtClean="0"/>
              <a:t>MacCaig</a:t>
            </a:r>
            <a:endParaRPr lang="en-GB" dirty="0"/>
          </a:p>
        </p:txBody>
      </p:sp>
      <p:sp>
        <p:nvSpPr>
          <p:cNvPr id="2" name="Title 1"/>
          <p:cNvSpPr>
            <a:spLocks noGrp="1"/>
          </p:cNvSpPr>
          <p:nvPr>
            <p:ph type="ctrTitle"/>
          </p:nvPr>
        </p:nvSpPr>
        <p:spPr/>
        <p:txBody>
          <a:bodyPr/>
          <a:lstStyle/>
          <a:p>
            <a:r>
              <a:rPr lang="en-GB" dirty="0" smtClean="0"/>
              <a:t>Hotel Room, 12</a:t>
            </a:r>
            <a:r>
              <a:rPr lang="en-GB" baseline="30000" dirty="0" smtClean="0"/>
              <a:t>th</a:t>
            </a:r>
            <a:r>
              <a:rPr lang="en-GB" dirty="0" smtClean="0"/>
              <a:t> Floor</a:t>
            </a:r>
            <a:endParaRPr lang="en-GB"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1" descr="avation_1024.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28625" y="357188"/>
            <a:ext cx="6786563" cy="1938337"/>
          </a:xfrm>
          <a:prstGeom prst="rect">
            <a:avLst/>
          </a:prstGeom>
        </p:spPr>
        <p:txBody>
          <a:bodyPr>
            <a:spAutoFit/>
          </a:bodyPr>
          <a:lstStyle/>
          <a:p>
            <a:pPr fontAlgn="auto">
              <a:spcBef>
                <a:spcPts val="0"/>
              </a:spcBef>
              <a:spcAft>
                <a:spcPts val="0"/>
              </a:spcAft>
              <a:defRPr/>
            </a:pPr>
            <a:r>
              <a:rPr lang="en-GB" sz="2400" dirty="0">
                <a:solidFill>
                  <a:srgbClr val="3333CC"/>
                </a:solidFill>
                <a:effectLst>
                  <a:outerShdw blurRad="38100" dist="38100" dir="2700000" algn="tl">
                    <a:srgbClr val="000000">
                      <a:alpha val="43137"/>
                    </a:srgbClr>
                  </a:outerShdw>
                </a:effectLst>
                <a:latin typeface="+mn-lt"/>
              </a:rPr>
              <a:t>But now midnight has come in</a:t>
            </a:r>
          </a:p>
          <a:p>
            <a:pPr fontAlgn="auto">
              <a:spcBef>
                <a:spcPts val="0"/>
              </a:spcBef>
              <a:spcAft>
                <a:spcPts val="0"/>
              </a:spcAft>
              <a:defRPr/>
            </a:pPr>
            <a:r>
              <a:rPr lang="en-GB" sz="2400" dirty="0">
                <a:solidFill>
                  <a:srgbClr val="3333CC"/>
                </a:solidFill>
                <a:effectLst>
                  <a:outerShdw blurRad="38100" dist="38100" dir="2700000" algn="tl">
                    <a:srgbClr val="000000">
                      <a:alpha val="43137"/>
                    </a:srgbClr>
                  </a:outerShdw>
                </a:effectLst>
                <a:latin typeface="+mn-lt"/>
              </a:rPr>
              <a:t>from foreign places. </a:t>
            </a:r>
          </a:p>
          <a:p>
            <a:pPr fontAlgn="auto">
              <a:spcBef>
                <a:spcPts val="0"/>
              </a:spcBef>
              <a:spcAft>
                <a:spcPts val="0"/>
              </a:spcAft>
              <a:defRPr/>
            </a:pPr>
            <a:r>
              <a:rPr lang="en-GB" sz="2400" dirty="0">
                <a:solidFill>
                  <a:srgbClr val="3333CC"/>
                </a:solidFill>
                <a:effectLst>
                  <a:outerShdw blurRad="38100" dist="38100" dir="2700000" algn="tl">
                    <a:srgbClr val="000000">
                      <a:alpha val="43137"/>
                    </a:srgbClr>
                  </a:outerShdw>
                </a:effectLst>
                <a:latin typeface="+mn-lt"/>
              </a:rPr>
              <a:t>Its uncivilised darkness is shot at by </a:t>
            </a:r>
          </a:p>
          <a:p>
            <a:pPr fontAlgn="auto">
              <a:spcBef>
                <a:spcPts val="0"/>
              </a:spcBef>
              <a:spcAft>
                <a:spcPts val="0"/>
              </a:spcAft>
              <a:defRPr/>
            </a:pPr>
            <a:r>
              <a:rPr lang="en-GB" sz="2400" dirty="0">
                <a:solidFill>
                  <a:srgbClr val="3333CC"/>
                </a:solidFill>
                <a:effectLst>
                  <a:outerShdw blurRad="38100" dist="38100" dir="2700000" algn="tl">
                    <a:srgbClr val="000000">
                      <a:alpha val="43137"/>
                    </a:srgbClr>
                  </a:outerShdw>
                </a:effectLst>
                <a:latin typeface="+mn-lt"/>
              </a:rPr>
              <a:t>a million lit windows, </a:t>
            </a:r>
          </a:p>
          <a:p>
            <a:pPr fontAlgn="auto">
              <a:spcBef>
                <a:spcPts val="0"/>
              </a:spcBef>
              <a:spcAft>
                <a:spcPts val="0"/>
              </a:spcAft>
              <a:defRPr/>
            </a:pPr>
            <a:r>
              <a:rPr lang="en-GB" sz="2400" dirty="0">
                <a:solidFill>
                  <a:srgbClr val="3333CC"/>
                </a:solidFill>
                <a:effectLst>
                  <a:outerShdw blurRad="38100" dist="38100" dir="2700000" algn="tl">
                    <a:srgbClr val="000000">
                      <a:alpha val="43137"/>
                    </a:srgbClr>
                  </a:outerShdw>
                </a:effectLst>
                <a:latin typeface="+mn-lt"/>
              </a:rPr>
              <a:t>all ups and </a:t>
            </a:r>
            <a:r>
              <a:rPr lang="en-GB" sz="2400" dirty="0" err="1">
                <a:solidFill>
                  <a:srgbClr val="3333CC"/>
                </a:solidFill>
                <a:effectLst>
                  <a:outerShdw blurRad="38100" dist="38100" dir="2700000" algn="tl">
                    <a:srgbClr val="000000">
                      <a:alpha val="43137"/>
                    </a:srgbClr>
                  </a:outerShdw>
                </a:effectLst>
                <a:latin typeface="+mn-lt"/>
              </a:rPr>
              <a:t>acrosses</a:t>
            </a:r>
            <a:r>
              <a:rPr lang="en-GB" sz="2400" dirty="0">
                <a:solidFill>
                  <a:srgbClr val="3333CC"/>
                </a:solidFill>
                <a:effectLst>
                  <a:outerShdw blurRad="38100" dist="38100" dir="2700000" algn="tl">
                    <a:srgbClr val="000000">
                      <a:alpha val="43137"/>
                    </a:srgbClr>
                  </a:outerShdw>
                </a:effectLst>
                <a:latin typeface="+mn-lt"/>
              </a:rPr>
              <a:t>.</a:t>
            </a:r>
          </a:p>
        </p:txBody>
      </p:sp>
      <p:pic>
        <p:nvPicPr>
          <p:cNvPr id="9219" name="Picture 2" descr="Empire%20State%20bdg%20illum.jpg"/>
          <p:cNvPicPr>
            <a:picLocks noChangeAspect="1"/>
          </p:cNvPicPr>
          <p:nvPr/>
        </p:nvPicPr>
        <p:blipFill>
          <a:blip r:embed="rId2" cstate="print"/>
          <a:srcRect/>
          <a:stretch>
            <a:fillRect/>
          </a:stretch>
        </p:blipFill>
        <p:spPr bwMode="auto">
          <a:xfrm>
            <a:off x="5072063" y="214313"/>
            <a:ext cx="3881437" cy="6210300"/>
          </a:xfrm>
          <a:prstGeom prst="rect">
            <a:avLst/>
          </a:prstGeom>
          <a:noFill/>
          <a:ln w="9525">
            <a:noFill/>
            <a:miter lim="800000"/>
            <a:headEnd/>
            <a:tailEnd/>
          </a:ln>
        </p:spPr>
      </p:pic>
      <p:pic>
        <p:nvPicPr>
          <p:cNvPr id="9220" name="Picture 4" descr="new-york-085.jpg"/>
          <p:cNvPicPr>
            <a:picLocks noChangeAspect="1"/>
          </p:cNvPicPr>
          <p:nvPr/>
        </p:nvPicPr>
        <p:blipFill>
          <a:blip r:embed="rId3" cstate="print"/>
          <a:srcRect/>
          <a:stretch>
            <a:fillRect/>
          </a:stretch>
        </p:blipFill>
        <p:spPr bwMode="auto">
          <a:xfrm>
            <a:off x="571500" y="2571750"/>
            <a:ext cx="2830513" cy="3810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4313" y="214313"/>
            <a:ext cx="5572125" cy="4062412"/>
          </a:xfrm>
          <a:prstGeom prst="rect">
            <a:avLst/>
          </a:prstGeom>
        </p:spPr>
        <p:txBody>
          <a:bodyPr>
            <a:spAutoFit/>
          </a:bodyPr>
          <a:lstStyle/>
          <a:p>
            <a:pPr fontAlgn="auto">
              <a:spcBef>
                <a:spcPts val="0"/>
              </a:spcBef>
              <a:spcAft>
                <a:spcPts val="0"/>
              </a:spcAft>
              <a:defRPr/>
            </a:pPr>
            <a:r>
              <a:rPr lang="en-GB" sz="2400" dirty="0">
                <a:solidFill>
                  <a:srgbClr val="3333CC"/>
                </a:solidFill>
                <a:effectLst>
                  <a:outerShdw blurRad="38100" dist="38100" dir="2700000" algn="tl">
                    <a:srgbClr val="000000">
                      <a:alpha val="43137"/>
                    </a:srgbClr>
                  </a:outerShdw>
                </a:effectLst>
                <a:latin typeface="+mn-lt"/>
              </a:rPr>
              <a:t>But midnight is not</a:t>
            </a:r>
          </a:p>
          <a:p>
            <a:pPr fontAlgn="auto">
              <a:spcBef>
                <a:spcPts val="0"/>
              </a:spcBef>
              <a:spcAft>
                <a:spcPts val="0"/>
              </a:spcAft>
              <a:defRPr/>
            </a:pPr>
            <a:r>
              <a:rPr lang="en-GB" sz="2400" dirty="0">
                <a:solidFill>
                  <a:srgbClr val="3333CC"/>
                </a:solidFill>
                <a:effectLst>
                  <a:outerShdw blurRad="38100" dist="38100" dir="2700000" algn="tl">
                    <a:srgbClr val="000000">
                      <a:alpha val="43137"/>
                    </a:srgbClr>
                  </a:outerShdw>
                </a:effectLst>
                <a:latin typeface="+mn-lt"/>
              </a:rPr>
              <a:t>so easily defeated. I lie in bed, between</a:t>
            </a:r>
          </a:p>
          <a:p>
            <a:pPr fontAlgn="auto">
              <a:spcBef>
                <a:spcPts val="0"/>
              </a:spcBef>
              <a:spcAft>
                <a:spcPts val="0"/>
              </a:spcAft>
              <a:defRPr/>
            </a:pPr>
            <a:r>
              <a:rPr lang="en-GB" sz="2400" dirty="0">
                <a:solidFill>
                  <a:srgbClr val="3333CC"/>
                </a:solidFill>
                <a:effectLst>
                  <a:outerShdw blurRad="38100" dist="38100" dir="2700000" algn="tl">
                    <a:srgbClr val="000000">
                      <a:alpha val="43137"/>
                    </a:srgbClr>
                  </a:outerShdw>
                </a:effectLst>
                <a:latin typeface="+mn-lt"/>
              </a:rPr>
              <a:t>a radio and a television set, and hear</a:t>
            </a:r>
          </a:p>
          <a:p>
            <a:pPr fontAlgn="auto">
              <a:spcBef>
                <a:spcPts val="0"/>
              </a:spcBef>
              <a:spcAft>
                <a:spcPts val="0"/>
              </a:spcAft>
              <a:defRPr/>
            </a:pPr>
            <a:r>
              <a:rPr lang="en-GB" sz="2400" dirty="0">
                <a:solidFill>
                  <a:srgbClr val="3333CC"/>
                </a:solidFill>
                <a:effectLst>
                  <a:outerShdw blurRad="38100" dist="38100" dir="2700000" algn="tl">
                    <a:srgbClr val="000000">
                      <a:alpha val="43137"/>
                    </a:srgbClr>
                  </a:outerShdw>
                </a:effectLst>
                <a:latin typeface="+mn-lt"/>
              </a:rPr>
              <a:t>the wildest of </a:t>
            </a:r>
            <a:r>
              <a:rPr lang="en-GB" sz="2400" dirty="0" err="1">
                <a:solidFill>
                  <a:srgbClr val="3333CC"/>
                </a:solidFill>
                <a:effectLst>
                  <a:outerShdw blurRad="38100" dist="38100" dir="2700000" algn="tl">
                    <a:srgbClr val="000000">
                      <a:alpha val="43137"/>
                    </a:srgbClr>
                  </a:outerShdw>
                </a:effectLst>
                <a:latin typeface="+mn-lt"/>
              </a:rPr>
              <a:t>warwhoops</a:t>
            </a:r>
            <a:r>
              <a:rPr lang="en-GB" sz="2400" dirty="0">
                <a:solidFill>
                  <a:srgbClr val="3333CC"/>
                </a:solidFill>
                <a:effectLst>
                  <a:outerShdw blurRad="38100" dist="38100" dir="2700000" algn="tl">
                    <a:srgbClr val="000000">
                      <a:alpha val="43137"/>
                    </a:srgbClr>
                  </a:outerShdw>
                </a:effectLst>
                <a:latin typeface="+mn-lt"/>
              </a:rPr>
              <a:t> continually ululating through the </a:t>
            </a:r>
          </a:p>
          <a:p>
            <a:pPr fontAlgn="auto">
              <a:spcBef>
                <a:spcPts val="0"/>
              </a:spcBef>
              <a:spcAft>
                <a:spcPts val="0"/>
              </a:spcAft>
              <a:defRPr/>
            </a:pPr>
            <a:r>
              <a:rPr lang="en-GB" sz="2400" dirty="0">
                <a:solidFill>
                  <a:srgbClr val="3333CC"/>
                </a:solidFill>
                <a:effectLst>
                  <a:outerShdw blurRad="38100" dist="38100" dir="2700000" algn="tl">
                    <a:srgbClr val="000000">
                      <a:alpha val="43137"/>
                    </a:srgbClr>
                  </a:outerShdw>
                </a:effectLst>
                <a:latin typeface="+mn-lt"/>
              </a:rPr>
              <a:t>glittering canyons and gulches </a:t>
            </a:r>
          </a:p>
          <a:p>
            <a:pPr fontAlgn="auto">
              <a:spcBef>
                <a:spcPts val="0"/>
              </a:spcBef>
              <a:spcAft>
                <a:spcPts val="0"/>
              </a:spcAft>
              <a:defRPr/>
            </a:pPr>
            <a:r>
              <a:rPr lang="en-GB" sz="2400" dirty="0">
                <a:solidFill>
                  <a:srgbClr val="3333CC"/>
                </a:solidFill>
                <a:effectLst>
                  <a:outerShdw blurRad="38100" dist="38100" dir="2700000" algn="tl">
                    <a:srgbClr val="000000">
                      <a:alpha val="43137"/>
                    </a:srgbClr>
                  </a:outerShdw>
                </a:effectLst>
                <a:latin typeface="+mn-lt"/>
              </a:rPr>
              <a:t>police cars and ambulances racing </a:t>
            </a:r>
          </a:p>
          <a:p>
            <a:pPr fontAlgn="auto">
              <a:spcBef>
                <a:spcPts val="0"/>
              </a:spcBef>
              <a:spcAft>
                <a:spcPts val="0"/>
              </a:spcAft>
              <a:defRPr/>
            </a:pPr>
            <a:r>
              <a:rPr lang="en-GB" sz="2400" dirty="0">
                <a:solidFill>
                  <a:srgbClr val="3333CC"/>
                </a:solidFill>
                <a:effectLst>
                  <a:outerShdw blurRad="38100" dist="38100" dir="2700000" algn="tl">
                    <a:srgbClr val="000000">
                      <a:alpha val="43137"/>
                    </a:srgbClr>
                  </a:outerShdw>
                </a:effectLst>
                <a:latin typeface="+mn-lt"/>
              </a:rPr>
              <a:t>to the broken bones, the harsh screaming</a:t>
            </a:r>
          </a:p>
          <a:p>
            <a:pPr fontAlgn="auto">
              <a:spcBef>
                <a:spcPts val="0"/>
              </a:spcBef>
              <a:spcAft>
                <a:spcPts val="0"/>
              </a:spcAft>
              <a:defRPr/>
            </a:pPr>
            <a:r>
              <a:rPr lang="en-GB" sz="2400" dirty="0">
                <a:solidFill>
                  <a:srgbClr val="3333CC"/>
                </a:solidFill>
                <a:effectLst>
                  <a:outerShdw blurRad="38100" dist="38100" dir="2700000" algn="tl">
                    <a:srgbClr val="000000">
                      <a:alpha val="43137"/>
                    </a:srgbClr>
                  </a:outerShdw>
                </a:effectLst>
                <a:latin typeface="+mn-lt"/>
              </a:rPr>
              <a:t>from coldwater flats, the blood </a:t>
            </a:r>
          </a:p>
          <a:p>
            <a:pPr fontAlgn="auto">
              <a:spcBef>
                <a:spcPts val="0"/>
              </a:spcBef>
              <a:spcAft>
                <a:spcPts val="0"/>
              </a:spcAft>
              <a:defRPr/>
            </a:pPr>
            <a:r>
              <a:rPr lang="en-GB" sz="2400" dirty="0">
                <a:solidFill>
                  <a:srgbClr val="3333CC"/>
                </a:solidFill>
                <a:effectLst>
                  <a:outerShdw blurRad="38100" dist="38100" dir="2700000" algn="tl">
                    <a:srgbClr val="000000">
                      <a:alpha val="43137"/>
                    </a:srgbClr>
                  </a:outerShdw>
                </a:effectLst>
                <a:latin typeface="+mn-lt"/>
              </a:rPr>
              <a:t>glazed on sidewalks.</a:t>
            </a:r>
          </a:p>
          <a:p>
            <a:pPr fontAlgn="auto">
              <a:spcBef>
                <a:spcPts val="0"/>
              </a:spcBef>
              <a:spcAft>
                <a:spcPts val="0"/>
              </a:spcAft>
              <a:defRPr/>
            </a:pPr>
            <a:endParaRPr lang="en-GB" dirty="0">
              <a:latin typeface="+mn-lt"/>
            </a:endParaRPr>
          </a:p>
        </p:txBody>
      </p:sp>
      <p:pic>
        <p:nvPicPr>
          <p:cNvPr id="11267" name="Picture 2" descr="300px-New_york_police_department_car.jpg"/>
          <p:cNvPicPr>
            <a:picLocks noChangeAspect="1"/>
          </p:cNvPicPr>
          <p:nvPr/>
        </p:nvPicPr>
        <p:blipFill>
          <a:blip r:embed="rId2" cstate="print"/>
          <a:srcRect/>
          <a:stretch>
            <a:fillRect/>
          </a:stretch>
        </p:blipFill>
        <p:spPr bwMode="auto">
          <a:xfrm>
            <a:off x="5786438" y="2714625"/>
            <a:ext cx="3095625" cy="2320925"/>
          </a:xfrm>
          <a:prstGeom prst="rect">
            <a:avLst/>
          </a:prstGeom>
          <a:noFill/>
          <a:ln w="9525">
            <a:noFill/>
            <a:miter lim="800000"/>
            <a:headEnd/>
            <a:tailEnd/>
          </a:ln>
        </p:spPr>
      </p:pic>
      <p:pic>
        <p:nvPicPr>
          <p:cNvPr id="11268" name="Picture 3" descr="usa011.jpg"/>
          <p:cNvPicPr>
            <a:picLocks noChangeAspect="1"/>
          </p:cNvPicPr>
          <p:nvPr/>
        </p:nvPicPr>
        <p:blipFill>
          <a:blip r:embed="rId3" cstate="print"/>
          <a:srcRect/>
          <a:stretch>
            <a:fillRect/>
          </a:stretch>
        </p:blipFill>
        <p:spPr bwMode="auto">
          <a:xfrm>
            <a:off x="5857875" y="500063"/>
            <a:ext cx="2908300" cy="2020887"/>
          </a:xfrm>
          <a:prstGeom prst="rect">
            <a:avLst/>
          </a:prstGeom>
          <a:noFill/>
          <a:ln w="9525">
            <a:noFill/>
            <a:miter lim="800000"/>
            <a:headEnd/>
            <a:tailEnd/>
          </a:ln>
        </p:spPr>
      </p:pic>
      <p:pic>
        <p:nvPicPr>
          <p:cNvPr id="11269" name="Picture 4" descr="charge.jpg"/>
          <p:cNvPicPr>
            <a:picLocks noChangeAspect="1"/>
          </p:cNvPicPr>
          <p:nvPr/>
        </p:nvPicPr>
        <p:blipFill>
          <a:blip r:embed="rId4" cstate="print"/>
          <a:srcRect/>
          <a:stretch>
            <a:fillRect/>
          </a:stretch>
        </p:blipFill>
        <p:spPr bwMode="auto">
          <a:xfrm>
            <a:off x="642938" y="4753541"/>
            <a:ext cx="4145086" cy="196952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28625" y="500063"/>
            <a:ext cx="5286375" cy="1200150"/>
          </a:xfrm>
          <a:prstGeom prst="rect">
            <a:avLst/>
          </a:prstGeom>
        </p:spPr>
        <p:txBody>
          <a:bodyPr>
            <a:spAutoFit/>
          </a:bodyPr>
          <a:lstStyle/>
          <a:p>
            <a:pPr fontAlgn="auto">
              <a:spcBef>
                <a:spcPts val="0"/>
              </a:spcBef>
              <a:spcAft>
                <a:spcPts val="0"/>
              </a:spcAft>
              <a:defRPr/>
            </a:pPr>
            <a:r>
              <a:rPr lang="en-GB" sz="2400" dirty="0">
                <a:solidFill>
                  <a:srgbClr val="3333CC"/>
                </a:solidFill>
                <a:effectLst>
                  <a:outerShdw blurRad="38100" dist="38100" dir="2700000" algn="tl">
                    <a:srgbClr val="000000">
                      <a:alpha val="43137"/>
                    </a:srgbClr>
                  </a:outerShdw>
                </a:effectLst>
                <a:latin typeface="+mn-lt"/>
              </a:rPr>
              <a:t>The frontier is never</a:t>
            </a:r>
          </a:p>
          <a:p>
            <a:pPr fontAlgn="auto">
              <a:spcBef>
                <a:spcPts val="0"/>
              </a:spcBef>
              <a:spcAft>
                <a:spcPts val="0"/>
              </a:spcAft>
              <a:defRPr/>
            </a:pPr>
            <a:r>
              <a:rPr lang="en-GB" sz="2400" dirty="0">
                <a:solidFill>
                  <a:srgbClr val="3333CC"/>
                </a:solidFill>
                <a:effectLst>
                  <a:outerShdw blurRad="38100" dist="38100" dir="2700000" algn="tl">
                    <a:srgbClr val="000000">
                      <a:alpha val="43137"/>
                    </a:srgbClr>
                  </a:outerShdw>
                </a:effectLst>
                <a:latin typeface="+mn-lt"/>
              </a:rPr>
              <a:t>somewhere else. And no stockades can </a:t>
            </a:r>
          </a:p>
          <a:p>
            <a:pPr fontAlgn="auto">
              <a:spcBef>
                <a:spcPts val="0"/>
              </a:spcBef>
              <a:spcAft>
                <a:spcPts val="0"/>
              </a:spcAft>
              <a:defRPr/>
            </a:pPr>
            <a:r>
              <a:rPr lang="en-GB" sz="2400" dirty="0">
                <a:solidFill>
                  <a:srgbClr val="3333CC"/>
                </a:solidFill>
                <a:effectLst>
                  <a:outerShdw blurRad="38100" dist="38100" dir="2700000" algn="tl">
                    <a:srgbClr val="000000">
                      <a:alpha val="43137"/>
                    </a:srgbClr>
                  </a:outerShdw>
                </a:effectLst>
                <a:latin typeface="+mn-lt"/>
              </a:rPr>
              <a:t>keep the midnight out.</a:t>
            </a:r>
          </a:p>
        </p:txBody>
      </p:sp>
      <p:pic>
        <p:nvPicPr>
          <p:cNvPr id="12291" name="Picture 2" descr="09_0016.jpg"/>
          <p:cNvPicPr>
            <a:picLocks noChangeAspect="1"/>
          </p:cNvPicPr>
          <p:nvPr/>
        </p:nvPicPr>
        <p:blipFill>
          <a:blip r:embed="rId2" cstate="print"/>
          <a:srcRect/>
          <a:stretch>
            <a:fillRect/>
          </a:stretch>
        </p:blipFill>
        <p:spPr bwMode="auto">
          <a:xfrm>
            <a:off x="3643313" y="1357313"/>
            <a:ext cx="5230812" cy="4198937"/>
          </a:xfrm>
          <a:prstGeom prst="rect">
            <a:avLst/>
          </a:prstGeom>
          <a:noFill/>
          <a:ln w="9525">
            <a:noFill/>
            <a:miter lim="800000"/>
            <a:headEnd/>
            <a:tailEnd/>
          </a:ln>
        </p:spPr>
      </p:pic>
      <p:pic>
        <p:nvPicPr>
          <p:cNvPr id="12292" name="Picture 3" descr="VanderlynJaneMcCrea.jpg"/>
          <p:cNvPicPr>
            <a:picLocks noChangeAspect="1"/>
          </p:cNvPicPr>
          <p:nvPr/>
        </p:nvPicPr>
        <p:blipFill>
          <a:blip r:embed="rId3" cstate="print"/>
          <a:srcRect/>
          <a:stretch>
            <a:fillRect/>
          </a:stretch>
        </p:blipFill>
        <p:spPr bwMode="auto">
          <a:xfrm>
            <a:off x="285750" y="2652713"/>
            <a:ext cx="3214688" cy="3829050"/>
          </a:xfrm>
          <a:prstGeom prst="rect">
            <a:avLst/>
          </a:prstGeom>
          <a:noFill/>
          <a:ln w="9525">
            <a:noFill/>
            <a:miter lim="800000"/>
            <a:headEnd/>
            <a:tailEnd/>
          </a:ln>
        </p:spPr>
      </p:pic>
      <p:sp>
        <p:nvSpPr>
          <p:cNvPr id="5" name="TextBox 4"/>
          <p:cNvSpPr txBox="1"/>
          <p:nvPr/>
        </p:nvSpPr>
        <p:spPr>
          <a:xfrm>
            <a:off x="4643438" y="6000750"/>
            <a:ext cx="3000375" cy="523875"/>
          </a:xfrm>
          <a:prstGeom prst="rect">
            <a:avLst/>
          </a:prstGeom>
          <a:noFill/>
        </p:spPr>
        <p:txBody>
          <a:bodyPr>
            <a:spAutoFit/>
          </a:bodyPr>
          <a:lstStyle/>
          <a:p>
            <a:pPr fontAlgn="auto">
              <a:spcBef>
                <a:spcPts val="0"/>
              </a:spcBef>
              <a:spcAft>
                <a:spcPts val="0"/>
              </a:spcAft>
              <a:defRPr/>
            </a:pPr>
            <a:r>
              <a:rPr lang="en-GB" sz="2800" b="1" i="1" dirty="0">
                <a:solidFill>
                  <a:srgbClr val="FF0000"/>
                </a:solidFill>
                <a:effectLst>
                  <a:outerShdw blurRad="38100" dist="38100" dir="2700000" algn="tl">
                    <a:srgbClr val="000000">
                      <a:alpha val="43137"/>
                    </a:srgbClr>
                  </a:outerShdw>
                </a:effectLst>
                <a:latin typeface="+mn-lt"/>
              </a:rPr>
              <a:t>Norman MacCaig</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620688"/>
            <a:ext cx="8229600" cy="5475312"/>
          </a:xfrm>
        </p:spPr>
        <p:txBody>
          <a:bodyPr>
            <a:normAutofit fontScale="77500" lnSpcReduction="20000"/>
          </a:bodyPr>
          <a:lstStyle/>
          <a:p>
            <a:r>
              <a:rPr lang="en-US" u="sng" dirty="0" smtClean="0"/>
              <a:t>Setting </a:t>
            </a:r>
            <a:endParaRPr lang="en-US" dirty="0" smtClean="0"/>
          </a:p>
          <a:p>
            <a:endParaRPr lang="en-US" dirty="0" smtClean="0"/>
          </a:p>
          <a:p>
            <a:r>
              <a:rPr lang="en-US" dirty="0" smtClean="0"/>
              <a:t>A hotel room on the 12th floor of a hotel in New York .  The poet describes what he sees from this room in both day and night time. </a:t>
            </a:r>
          </a:p>
          <a:p>
            <a:endParaRPr lang="en-US" dirty="0" smtClean="0"/>
          </a:p>
          <a:p>
            <a:r>
              <a:rPr lang="en-US" u="sng" dirty="0" smtClean="0"/>
              <a:t>Content </a:t>
            </a:r>
            <a:endParaRPr lang="en-US" dirty="0" smtClean="0"/>
          </a:p>
          <a:p>
            <a:r>
              <a:rPr lang="en-US" dirty="0" smtClean="0"/>
              <a:t>The poet is visiting New York .   Instead of enjoying the experience and being impressed by the sites of the city, he feels trapped in his hotel room by the violence on the streets below.  During the day he comments on some of the famous building of the New York skyline that he can see from his window.  These represent man’s economic and technological achievements. At night he concentrates on the sounds of the city below him.  These represent the violence that it always close to the surface in human nature. </a:t>
            </a:r>
            <a:r>
              <a:rPr lang="en-US" u="sng" dirty="0" err="1" smtClean="0"/>
              <a:t>MacCaig</a:t>
            </a:r>
            <a:r>
              <a:rPr lang="en-US" u="sng" dirty="0" smtClean="0"/>
              <a:t> uses the change from daylight to darkness to show what happens when </a:t>
            </a:r>
            <a:r>
              <a:rPr lang="en-US" u="sng" dirty="0" err="1" smtClean="0"/>
              <a:t>civilising</a:t>
            </a:r>
            <a:r>
              <a:rPr lang="en-US" u="sng" dirty="0" smtClean="0"/>
              <a:t> influences are removed and man’s more primitive side emerges. </a:t>
            </a:r>
          </a:p>
          <a:p>
            <a:endParaRPr lang="en-US" dirty="0" smtClean="0"/>
          </a:p>
          <a:p>
            <a:r>
              <a:rPr lang="en-US" dirty="0" smtClean="0"/>
              <a:t>The experience, which has imprisoned him in his hotel room, makes him consider if mankind is really as </a:t>
            </a:r>
            <a:r>
              <a:rPr lang="en-US" dirty="0" err="1" smtClean="0"/>
              <a:t>civilised</a:t>
            </a:r>
            <a:r>
              <a:rPr lang="en-US" dirty="0" smtClean="0"/>
              <a:t> as it thinks. </a:t>
            </a:r>
          </a:p>
          <a:p>
            <a:endParaRPr lang="en-US" dirty="0" smtClean="0"/>
          </a:p>
          <a:p>
            <a:endParaRPr lang="en-GB" dirty="0"/>
          </a:p>
        </p:txBody>
      </p:sp>
      <p:sp>
        <p:nvSpPr>
          <p:cNvPr id="3" name="Title 2"/>
          <p:cNvSpPr>
            <a:spLocks noGrp="1"/>
          </p:cNvSpPr>
          <p:nvPr>
            <p:ph type="title"/>
          </p:nvPr>
        </p:nvSpPr>
        <p:spPr>
          <a:xfrm>
            <a:off x="457200" y="152400"/>
            <a:ext cx="8229600" cy="540296"/>
          </a:xfrm>
        </p:spPr>
        <p:txBody>
          <a:bodyPr>
            <a:normAutofit fontScale="90000"/>
          </a:bodyPr>
          <a:lstStyle/>
          <a:p>
            <a:r>
              <a:rPr lang="en-GB" dirty="0" smtClean="0"/>
              <a:t>Hotel Room, 12</a:t>
            </a:r>
            <a:r>
              <a:rPr lang="en-GB" baseline="30000" dirty="0" smtClean="0"/>
              <a:t>th</a:t>
            </a:r>
            <a:r>
              <a:rPr lang="en-GB" dirty="0" smtClean="0"/>
              <a:t> Floor  Notes </a:t>
            </a:r>
            <a:endParaRPr lang="en-GB"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7500" lnSpcReduction="20000"/>
          </a:bodyPr>
          <a:lstStyle/>
          <a:p>
            <a:pPr>
              <a:buNone/>
            </a:pPr>
            <a:endParaRPr lang="en-US" dirty="0" smtClean="0"/>
          </a:p>
          <a:p>
            <a:pPr>
              <a:buNone/>
            </a:pPr>
            <a:r>
              <a:rPr lang="en-US" dirty="0" smtClean="0"/>
              <a:t>Stanza 1 </a:t>
            </a:r>
          </a:p>
          <a:p>
            <a:pPr>
              <a:buNone/>
            </a:pPr>
            <a:r>
              <a:rPr lang="en-US" dirty="0" smtClean="0"/>
              <a:t>The beginning of the poem creates a sense of immediacy in the poem: </a:t>
            </a:r>
          </a:p>
          <a:p>
            <a:pPr>
              <a:buNone/>
            </a:pPr>
            <a:r>
              <a:rPr lang="en-US" dirty="0" smtClean="0"/>
              <a:t>  </a:t>
            </a:r>
          </a:p>
          <a:p>
            <a:pPr>
              <a:buNone/>
            </a:pPr>
            <a:r>
              <a:rPr lang="en-US" dirty="0" smtClean="0"/>
              <a:t>		</a:t>
            </a:r>
            <a:r>
              <a:rPr lang="en-US" i="1" dirty="0" smtClean="0"/>
              <a:t>This morning I watched from here </a:t>
            </a:r>
            <a:endParaRPr lang="en-US" dirty="0" smtClean="0"/>
          </a:p>
          <a:p>
            <a:pPr>
              <a:buNone/>
            </a:pPr>
            <a:r>
              <a:rPr lang="en-US" dirty="0" smtClean="0"/>
              <a:t>  </a:t>
            </a:r>
          </a:p>
          <a:p>
            <a:pPr>
              <a:buNone/>
            </a:pPr>
            <a:r>
              <a:rPr lang="en-US" dirty="0" smtClean="0"/>
              <a:t>By stating the time at the beginning he suggests how deeply he was affected by his experience as he wants to write about it right away.  This shows how important the themes and ideas of the poem were to him.  </a:t>
            </a:r>
          </a:p>
          <a:p>
            <a:pPr>
              <a:buNone/>
            </a:pPr>
            <a:r>
              <a:rPr lang="en-US" dirty="0" smtClean="0"/>
              <a:t>  </a:t>
            </a:r>
          </a:p>
          <a:p>
            <a:pPr>
              <a:buNone/>
            </a:pPr>
            <a:r>
              <a:rPr lang="en-US" dirty="0" smtClean="0"/>
              <a:t>This sense of immediacy is </a:t>
            </a:r>
            <a:r>
              <a:rPr lang="en-US" dirty="0" err="1" smtClean="0"/>
              <a:t>emphasised</a:t>
            </a:r>
            <a:r>
              <a:rPr lang="en-US" dirty="0" smtClean="0"/>
              <a:t> later in the stanza when he writes ‘</a:t>
            </a:r>
            <a:r>
              <a:rPr lang="en-US" i="1" dirty="0" smtClean="0"/>
              <a:t>But now Midnight has come in . . .</a:t>
            </a:r>
            <a:r>
              <a:rPr lang="en-US" dirty="0" smtClean="0"/>
              <a:t>’  He is writing the poem as he experiences the violence in the streets below.  This conveys how powerful an impact his experience had on him. </a:t>
            </a:r>
          </a:p>
          <a:p>
            <a:pPr>
              <a:buNone/>
            </a:pPr>
            <a:r>
              <a:rPr lang="en-US" dirty="0" smtClean="0"/>
              <a:t>  </a:t>
            </a:r>
          </a:p>
          <a:p>
            <a:pPr>
              <a:buNone/>
            </a:pPr>
            <a:endParaRPr lang="en-GB" dirty="0"/>
          </a:p>
        </p:txBody>
      </p:sp>
      <p:sp>
        <p:nvSpPr>
          <p:cNvPr id="3" name="Title 2"/>
          <p:cNvSpPr>
            <a:spLocks noGrp="1"/>
          </p:cNvSpPr>
          <p:nvPr>
            <p:ph type="title"/>
          </p:nvPr>
        </p:nvSpPr>
        <p:spPr/>
        <p:txBody>
          <a:bodyPr/>
          <a:lstStyle/>
          <a:p>
            <a:r>
              <a:rPr lang="en-GB" dirty="0" smtClean="0"/>
              <a:t>Analysis </a:t>
            </a:r>
            <a:endParaRPr lang="en-GB"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r>
              <a:rPr lang="en-US" dirty="0" smtClean="0"/>
              <a:t>The opening also </a:t>
            </a:r>
            <a:r>
              <a:rPr lang="en-US" dirty="0" err="1" smtClean="0"/>
              <a:t>emphasises</a:t>
            </a:r>
            <a:r>
              <a:rPr lang="en-US" dirty="0" smtClean="0"/>
              <a:t> the poet’s isolation in the city he is visiting.  He is an observer not a participant and we wonder why. </a:t>
            </a:r>
          </a:p>
          <a:p>
            <a:r>
              <a:rPr lang="en-US" dirty="0" smtClean="0"/>
              <a:t>  </a:t>
            </a:r>
          </a:p>
          <a:p>
            <a:r>
              <a:rPr lang="en-US" dirty="0" smtClean="0"/>
              <a:t>Part of the answer is revealed when the poet describes what he sees from his window during the day.  The imagery he uses is unexpected: </a:t>
            </a:r>
          </a:p>
          <a:p>
            <a:pPr>
              <a:buNone/>
            </a:pPr>
            <a:endParaRPr lang="en-US" dirty="0" smtClean="0"/>
          </a:p>
          <a:p>
            <a:r>
              <a:rPr lang="en-US" i="1" dirty="0" smtClean="0"/>
              <a:t>I watched from here </a:t>
            </a:r>
            <a:endParaRPr lang="en-US" dirty="0" smtClean="0"/>
          </a:p>
          <a:p>
            <a:r>
              <a:rPr lang="en-US" i="1" dirty="0" smtClean="0"/>
              <a:t>a helicopter skirting like a damaged insect </a:t>
            </a:r>
            <a:endParaRPr lang="en-US" dirty="0" smtClean="0"/>
          </a:p>
          <a:p>
            <a:r>
              <a:rPr lang="en-US" i="1" dirty="0" smtClean="0"/>
              <a:t>the Empire State building, that </a:t>
            </a:r>
            <a:endParaRPr lang="en-US" dirty="0" smtClean="0"/>
          </a:p>
          <a:p>
            <a:r>
              <a:rPr lang="en-US" i="1" dirty="0" smtClean="0"/>
              <a:t>jumbo-sized dentist drill, and landing </a:t>
            </a:r>
            <a:endParaRPr lang="en-US" dirty="0" smtClean="0"/>
          </a:p>
          <a:p>
            <a:r>
              <a:rPr lang="en-US" i="1" dirty="0" smtClean="0"/>
              <a:t>on the roof of the </a:t>
            </a:r>
            <a:r>
              <a:rPr lang="en-US" i="1" dirty="0" err="1" smtClean="0"/>
              <a:t>PanAm</a:t>
            </a:r>
            <a:r>
              <a:rPr lang="en-US" i="1" dirty="0" smtClean="0"/>
              <a:t> skyscraper. </a:t>
            </a:r>
            <a:endParaRPr lang="en-US" dirty="0" smtClean="0"/>
          </a:p>
          <a:p>
            <a:endParaRPr lang="en-US" dirty="0" smtClean="0"/>
          </a:p>
          <a:p>
            <a:endParaRPr lang="en-GB" dirty="0"/>
          </a:p>
        </p:txBody>
      </p:sp>
      <p:sp>
        <p:nvSpPr>
          <p:cNvPr id="3" name="Title 2"/>
          <p:cNvSpPr>
            <a:spLocks noGrp="1"/>
          </p:cNvSpPr>
          <p:nvPr>
            <p:ph type="title"/>
          </p:nvPr>
        </p:nvSpPr>
        <p:spPr/>
        <p:txBody>
          <a:bodyPr/>
          <a:lstStyle/>
          <a:p>
            <a:r>
              <a:rPr lang="en-GB" dirty="0" smtClean="0"/>
              <a:t>Stanza 1</a:t>
            </a:r>
            <a:endParaRPr lang="en-GB"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7500" lnSpcReduction="20000"/>
          </a:bodyPr>
          <a:lstStyle/>
          <a:p>
            <a:r>
              <a:rPr lang="en-US" dirty="0" smtClean="0"/>
              <a:t>Firstly he uses a simile comparing </a:t>
            </a:r>
            <a:r>
              <a:rPr lang="en-US" i="1" dirty="0" smtClean="0"/>
              <a:t>‘a helicopter’</a:t>
            </a:r>
            <a:r>
              <a:rPr lang="en-US" dirty="0" smtClean="0"/>
              <a:t> to ‘</a:t>
            </a:r>
            <a:r>
              <a:rPr lang="en-US" i="1" dirty="0" smtClean="0"/>
              <a:t>a damaged insect’</a:t>
            </a:r>
            <a:r>
              <a:rPr lang="en-US" dirty="0" smtClean="0"/>
              <a:t>.  The comparison is effective as at a distance the size, sound and movement of the helicopter resemble an insect.  However, his choice of the word </a:t>
            </a:r>
            <a:r>
              <a:rPr lang="en-US" i="1" dirty="0" smtClean="0"/>
              <a:t>‘damaged’</a:t>
            </a:r>
            <a:r>
              <a:rPr lang="en-US" dirty="0" smtClean="0"/>
              <a:t> suggests that he is not as impressed by this example of modern technology as we would expect. Insects also are often found around decaying remains so the image reminds us of death and dying.  </a:t>
            </a:r>
            <a:r>
              <a:rPr lang="en-US" dirty="0" err="1" smtClean="0"/>
              <a:t>MacCaig</a:t>
            </a:r>
            <a:r>
              <a:rPr lang="en-US" dirty="0" smtClean="0"/>
              <a:t> seems to be suggesting that there is more this famous city than first meets the eye . </a:t>
            </a:r>
          </a:p>
          <a:p>
            <a:endParaRPr lang="en-US" dirty="0" smtClean="0"/>
          </a:p>
          <a:p>
            <a:r>
              <a:rPr lang="en-US" dirty="0" smtClean="0"/>
              <a:t>In addition the metaphor he uses to describe the Empire State Building </a:t>
            </a:r>
            <a:r>
              <a:rPr lang="en-US" dirty="0" err="1" smtClean="0"/>
              <a:t>emphasises</a:t>
            </a:r>
            <a:r>
              <a:rPr lang="en-US" dirty="0" smtClean="0"/>
              <a:t> this idea.  The shape of the building resembles ‘</a:t>
            </a:r>
            <a:r>
              <a:rPr lang="en-US" i="1" dirty="0" smtClean="0"/>
              <a:t>that jumbo-sized dentist drill’</a:t>
            </a:r>
            <a:r>
              <a:rPr lang="en-US" dirty="0" smtClean="0"/>
              <a:t> because it narrows towards the top and has a long thin radio mast.  The image of the drill suggests pain and suffering.  Again </a:t>
            </a:r>
            <a:r>
              <a:rPr lang="en-US" dirty="0" err="1" smtClean="0"/>
              <a:t>MacCaig</a:t>
            </a:r>
            <a:r>
              <a:rPr lang="en-US" dirty="0" smtClean="0"/>
              <a:t> seems disturbed by what he sees.  His tone is dismissive. He is unimpressed by these symbols of wealth and human achievement.  For the poet these modern wonders are a veneer of </a:t>
            </a:r>
            <a:r>
              <a:rPr lang="en-US" dirty="0" err="1" smtClean="0"/>
              <a:t>civilisation</a:t>
            </a:r>
            <a:r>
              <a:rPr lang="en-US" dirty="0" smtClean="0"/>
              <a:t> over the true nature of the city. </a:t>
            </a:r>
          </a:p>
          <a:p>
            <a:endParaRPr lang="en-US" dirty="0" smtClean="0"/>
          </a:p>
        </p:txBody>
      </p:sp>
      <p:sp>
        <p:nvSpPr>
          <p:cNvPr id="3" name="Title 2"/>
          <p:cNvSpPr>
            <a:spLocks noGrp="1"/>
          </p:cNvSpPr>
          <p:nvPr>
            <p:ph type="title"/>
          </p:nvPr>
        </p:nvSpPr>
        <p:spPr/>
        <p:txBody>
          <a:bodyPr/>
          <a:lstStyle/>
          <a:p>
            <a:r>
              <a:rPr lang="en-GB" dirty="0" smtClean="0"/>
              <a:t>Stanza 1 Analysis </a:t>
            </a:r>
            <a:endParaRPr lang="en-GB"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692696"/>
            <a:ext cx="8229600" cy="5976664"/>
          </a:xfrm>
        </p:spPr>
        <p:txBody>
          <a:bodyPr>
            <a:normAutofit fontScale="77500" lnSpcReduction="20000"/>
          </a:bodyPr>
          <a:lstStyle/>
          <a:p>
            <a:r>
              <a:rPr lang="en-US" dirty="0" smtClean="0"/>
              <a:t>The next part of stanza one moves to night- time and the poet begins to develop an alternative view of the city: </a:t>
            </a:r>
          </a:p>
          <a:p>
            <a:pPr>
              <a:buNone/>
            </a:pPr>
            <a:endParaRPr lang="en-US" dirty="0" smtClean="0"/>
          </a:p>
          <a:p>
            <a:r>
              <a:rPr lang="en-US" sz="2100" i="1" dirty="0" smtClean="0"/>
              <a:t>But now Midnight has come in </a:t>
            </a:r>
            <a:endParaRPr lang="en-US" sz="2100" dirty="0" smtClean="0"/>
          </a:p>
          <a:p>
            <a:r>
              <a:rPr lang="en-US" sz="2100" i="1" dirty="0" smtClean="0"/>
              <a:t>from foreign places. Its </a:t>
            </a:r>
            <a:r>
              <a:rPr lang="en-US" sz="2100" i="1" dirty="0" err="1" smtClean="0"/>
              <a:t>uncivilised</a:t>
            </a:r>
            <a:r>
              <a:rPr lang="en-US" sz="2100" i="1" dirty="0" smtClean="0"/>
              <a:t> darkness </a:t>
            </a:r>
            <a:endParaRPr lang="en-US" sz="2100" dirty="0" smtClean="0"/>
          </a:p>
          <a:p>
            <a:r>
              <a:rPr lang="en-US" sz="2100" i="1" dirty="0" smtClean="0"/>
              <a:t>is shot at by a million lit windows, all </a:t>
            </a:r>
            <a:endParaRPr lang="en-US" sz="2100" dirty="0" smtClean="0"/>
          </a:p>
          <a:p>
            <a:r>
              <a:rPr lang="en-US" sz="2100" i="1" dirty="0" smtClean="0"/>
              <a:t>ups and </a:t>
            </a:r>
            <a:r>
              <a:rPr lang="en-US" sz="2100" i="1" dirty="0" err="1" smtClean="0"/>
              <a:t>acrosses</a:t>
            </a:r>
            <a:r>
              <a:rPr lang="en-US" sz="2100" i="1" dirty="0" smtClean="0"/>
              <a:t>. </a:t>
            </a:r>
          </a:p>
          <a:p>
            <a:endParaRPr lang="en-US" sz="2100" dirty="0" smtClean="0"/>
          </a:p>
          <a:p>
            <a:r>
              <a:rPr lang="en-US" dirty="0" smtClean="0"/>
              <a:t>The poet personifies ‘</a:t>
            </a:r>
            <a:r>
              <a:rPr lang="en-US" i="1" dirty="0" smtClean="0"/>
              <a:t>Midnight</a:t>
            </a:r>
            <a:r>
              <a:rPr lang="en-US" dirty="0" smtClean="0"/>
              <a:t>’ by his use of the capital letter.   Midnight is often associated with evil and the image suggests the evil side of human nature is now being displayed in the city.  This idea is supported by his use of the expression </a:t>
            </a:r>
            <a:r>
              <a:rPr lang="en-US" i="1" dirty="0" smtClean="0"/>
              <a:t>’</a:t>
            </a:r>
            <a:r>
              <a:rPr lang="en-US" i="1" dirty="0" err="1" smtClean="0"/>
              <a:t>uncivilised</a:t>
            </a:r>
            <a:r>
              <a:rPr lang="en-US" i="1" dirty="0" smtClean="0"/>
              <a:t> darkness’</a:t>
            </a:r>
            <a:r>
              <a:rPr lang="en-US" dirty="0" smtClean="0"/>
              <a:t>.  He is referring to the dark side of human nature and the barbaric </a:t>
            </a:r>
            <a:r>
              <a:rPr lang="en-US" dirty="0" err="1" smtClean="0"/>
              <a:t>behaviour</a:t>
            </a:r>
            <a:r>
              <a:rPr lang="en-US" dirty="0" smtClean="0"/>
              <a:t> that results from it.  </a:t>
            </a:r>
            <a:r>
              <a:rPr lang="en-US" dirty="0" err="1" smtClean="0"/>
              <a:t>MacCaig</a:t>
            </a:r>
            <a:r>
              <a:rPr lang="en-US" dirty="0" smtClean="0"/>
              <a:t> then extends this image of darkness by contrasting it with light.  The ‘</a:t>
            </a:r>
            <a:r>
              <a:rPr lang="en-US" i="1" dirty="0" smtClean="0"/>
              <a:t>ups and </a:t>
            </a:r>
            <a:r>
              <a:rPr lang="en-US" i="1" dirty="0" err="1" smtClean="0"/>
              <a:t>acrosses</a:t>
            </a:r>
            <a:r>
              <a:rPr lang="en-US" i="1" dirty="0" smtClean="0"/>
              <a:t>’</a:t>
            </a:r>
            <a:r>
              <a:rPr lang="en-US" dirty="0" smtClean="0"/>
              <a:t> remind us of the cross on which Christ died.  As Christ is often described as ‘the light of the world’ the poet creates a contrast between good and evil. The image of the light shooting at the darkness suggests that good tries to overcome evil. It also creates a visual image of a crossword puzzle.  However, in stanza two he goes on to suggest that this battle is not so easily won. </a:t>
            </a:r>
          </a:p>
          <a:p>
            <a:endParaRPr lang="en-GB" dirty="0"/>
          </a:p>
        </p:txBody>
      </p:sp>
      <p:sp>
        <p:nvSpPr>
          <p:cNvPr id="3" name="Title 2"/>
          <p:cNvSpPr>
            <a:spLocks noGrp="1"/>
          </p:cNvSpPr>
          <p:nvPr>
            <p:ph type="title"/>
          </p:nvPr>
        </p:nvSpPr>
        <p:spPr>
          <a:xfrm>
            <a:off x="457200" y="152400"/>
            <a:ext cx="8229600" cy="612304"/>
          </a:xfrm>
        </p:spPr>
        <p:txBody>
          <a:bodyPr>
            <a:normAutofit fontScale="90000"/>
          </a:bodyPr>
          <a:lstStyle/>
          <a:p>
            <a:r>
              <a:rPr lang="en-GB" dirty="0" smtClean="0"/>
              <a:t>Stanza 1 Analysis</a:t>
            </a:r>
            <a:endParaRPr lang="en-GB"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764704"/>
            <a:ext cx="8229600" cy="6093296"/>
          </a:xfrm>
        </p:spPr>
        <p:txBody>
          <a:bodyPr>
            <a:normAutofit fontScale="70000" lnSpcReduction="20000"/>
          </a:bodyPr>
          <a:lstStyle/>
          <a:p>
            <a:pPr>
              <a:buNone/>
            </a:pPr>
            <a:endParaRPr lang="en-US" dirty="0" smtClean="0"/>
          </a:p>
          <a:p>
            <a:r>
              <a:rPr lang="en-US" dirty="0" smtClean="0"/>
              <a:t>Stanza 2 is set again in the poet’s hotel room at night. The night time setting, with its connotations of evil, is appropriate as he focuses on the violence and poverty of New York .  This time it is not what he sees but what he hears he describes.  The first thing that strikes us is how loud the streets below must be: </a:t>
            </a:r>
          </a:p>
          <a:p>
            <a:pPr>
              <a:buNone/>
            </a:pPr>
            <a:endParaRPr lang="en-US" dirty="0" smtClean="0"/>
          </a:p>
          <a:p>
            <a:pPr>
              <a:buNone/>
            </a:pPr>
            <a:r>
              <a:rPr lang="en-US" dirty="0" smtClean="0"/>
              <a:t>      </a:t>
            </a:r>
            <a:r>
              <a:rPr lang="en-US" i="1" dirty="0" smtClean="0"/>
              <a:t>I lie in bed, between </a:t>
            </a:r>
            <a:endParaRPr lang="en-US" dirty="0" smtClean="0"/>
          </a:p>
          <a:p>
            <a:pPr>
              <a:buNone/>
            </a:pPr>
            <a:r>
              <a:rPr lang="en-US" i="1" dirty="0" smtClean="0"/>
              <a:t>     a radio and a television set, </a:t>
            </a:r>
            <a:endParaRPr lang="en-US" dirty="0" smtClean="0"/>
          </a:p>
          <a:p>
            <a:pPr>
              <a:buNone/>
            </a:pPr>
            <a:endParaRPr lang="en-US" dirty="0" smtClean="0"/>
          </a:p>
          <a:p>
            <a:r>
              <a:rPr lang="en-US" dirty="0" smtClean="0"/>
              <a:t>These lines suggest the poet has both the radio and TV turned on to try to drown out the noise below.  He goes on to show how unpleasant these noises are and what they represent about human </a:t>
            </a:r>
            <a:r>
              <a:rPr lang="en-US" dirty="0" err="1" smtClean="0"/>
              <a:t>behaviour</a:t>
            </a:r>
            <a:r>
              <a:rPr lang="en-US" dirty="0" smtClean="0"/>
              <a:t>. </a:t>
            </a:r>
          </a:p>
          <a:p>
            <a:pPr>
              <a:buNone/>
            </a:pPr>
            <a:r>
              <a:rPr lang="en-US" dirty="0" smtClean="0"/>
              <a:t>  </a:t>
            </a:r>
          </a:p>
          <a:p>
            <a:r>
              <a:rPr lang="en-US" dirty="0" smtClean="0"/>
              <a:t>To do this, </a:t>
            </a:r>
            <a:r>
              <a:rPr lang="en-US" dirty="0" err="1" smtClean="0"/>
              <a:t>MacCaig</a:t>
            </a:r>
            <a:r>
              <a:rPr lang="en-US" dirty="0" smtClean="0"/>
              <a:t> begins an extended metaphor which not only cleverly describes the noise but creates a contrast between </a:t>
            </a:r>
            <a:r>
              <a:rPr lang="en-US" dirty="0" err="1" smtClean="0"/>
              <a:t>civilised</a:t>
            </a:r>
            <a:r>
              <a:rPr lang="en-US" dirty="0" smtClean="0"/>
              <a:t> and </a:t>
            </a:r>
            <a:r>
              <a:rPr lang="en-US" dirty="0" err="1" smtClean="0"/>
              <a:t>uncivilised</a:t>
            </a:r>
            <a:r>
              <a:rPr lang="en-US" dirty="0" smtClean="0"/>
              <a:t> society: </a:t>
            </a:r>
          </a:p>
          <a:p>
            <a:pPr>
              <a:buNone/>
            </a:pPr>
            <a:endParaRPr lang="en-US" dirty="0" smtClean="0"/>
          </a:p>
          <a:p>
            <a:pPr>
              <a:buNone/>
            </a:pPr>
            <a:r>
              <a:rPr lang="en-US" dirty="0" smtClean="0"/>
              <a:t> </a:t>
            </a:r>
          </a:p>
          <a:p>
            <a:r>
              <a:rPr lang="en-US" i="1" dirty="0" smtClean="0"/>
              <a:t>the wildest of </a:t>
            </a:r>
            <a:r>
              <a:rPr lang="en-US" i="1" dirty="0" err="1" smtClean="0"/>
              <a:t>warwhoops</a:t>
            </a:r>
            <a:r>
              <a:rPr lang="en-US" i="1" dirty="0" smtClean="0"/>
              <a:t> continually ululating through </a:t>
            </a:r>
            <a:endParaRPr lang="en-US" dirty="0" smtClean="0"/>
          </a:p>
          <a:p>
            <a:r>
              <a:rPr lang="en-US" i="1" dirty="0" smtClean="0"/>
              <a:t>the glittering canyons and gulches – </a:t>
            </a:r>
            <a:endParaRPr lang="en-US" dirty="0" smtClean="0"/>
          </a:p>
          <a:p>
            <a:pPr>
              <a:buNone/>
            </a:pPr>
            <a:endParaRPr lang="en-US" dirty="0" smtClean="0"/>
          </a:p>
        </p:txBody>
      </p:sp>
      <p:sp>
        <p:nvSpPr>
          <p:cNvPr id="3" name="Title 2"/>
          <p:cNvSpPr>
            <a:spLocks noGrp="1"/>
          </p:cNvSpPr>
          <p:nvPr>
            <p:ph type="title"/>
          </p:nvPr>
        </p:nvSpPr>
        <p:spPr>
          <a:xfrm>
            <a:off x="457200" y="152400"/>
            <a:ext cx="7787208" cy="756320"/>
          </a:xfrm>
        </p:spPr>
        <p:txBody>
          <a:bodyPr/>
          <a:lstStyle/>
          <a:p>
            <a:r>
              <a:rPr lang="en-GB" dirty="0" smtClean="0"/>
              <a:t>Stanza 2 Analysis</a:t>
            </a:r>
            <a:endParaRPr lang="en-GB"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dirty="0" smtClean="0"/>
              <a:t>Make a note of any words you are unsure of.</a:t>
            </a:r>
          </a:p>
          <a:p>
            <a:endParaRPr lang="en-GB" dirty="0" smtClean="0"/>
          </a:p>
          <a:p>
            <a:endParaRPr lang="en-GB" dirty="0" smtClean="0"/>
          </a:p>
          <a:p>
            <a:endParaRPr lang="en-GB" dirty="0" smtClean="0"/>
          </a:p>
          <a:p>
            <a:endParaRPr lang="en-GB" dirty="0" smtClean="0"/>
          </a:p>
          <a:p>
            <a:r>
              <a:rPr lang="en-GB" dirty="0" smtClean="0"/>
              <a:t>With your partner, discuss the poem and come up with 5 questions you are unsure of in your jotter.</a:t>
            </a:r>
          </a:p>
          <a:p>
            <a:endParaRPr lang="en-GB" dirty="0" smtClean="0"/>
          </a:p>
          <a:p>
            <a:endParaRPr lang="en-GB" dirty="0"/>
          </a:p>
        </p:txBody>
      </p:sp>
      <p:sp>
        <p:nvSpPr>
          <p:cNvPr id="3" name="Title 2"/>
          <p:cNvSpPr>
            <a:spLocks noGrp="1"/>
          </p:cNvSpPr>
          <p:nvPr>
            <p:ph type="title"/>
          </p:nvPr>
        </p:nvSpPr>
        <p:spPr/>
        <p:txBody>
          <a:bodyPr/>
          <a:lstStyle/>
          <a:p>
            <a:r>
              <a:rPr lang="en-GB" dirty="0" smtClean="0"/>
              <a:t>In pairs </a:t>
            </a:r>
            <a:endParaRPr lang="en-GB"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67544" y="764704"/>
            <a:ext cx="8219256" cy="5904656"/>
          </a:xfrm>
        </p:spPr>
        <p:txBody>
          <a:bodyPr>
            <a:normAutofit fontScale="77500" lnSpcReduction="20000"/>
          </a:bodyPr>
          <a:lstStyle/>
          <a:p>
            <a:r>
              <a:rPr lang="en-US" dirty="0" smtClean="0"/>
              <a:t>The metaphor compares the sounds of the Native Americans of the old wild west  to the </a:t>
            </a:r>
            <a:r>
              <a:rPr lang="en-US" i="1" dirty="0" smtClean="0"/>
              <a:t>‘police cars and ambulances’</a:t>
            </a:r>
            <a:r>
              <a:rPr lang="en-US" dirty="0" smtClean="0"/>
              <a:t> in the streets below.  The ‘</a:t>
            </a:r>
            <a:r>
              <a:rPr lang="en-US" dirty="0" err="1" smtClean="0"/>
              <a:t>warwhoops</a:t>
            </a:r>
            <a:r>
              <a:rPr lang="en-US" dirty="0" smtClean="0"/>
              <a:t>’ are their cries as they go into battle.  They remind us of the violence in the streets below that the ambulances and police cars are racing to.    The </a:t>
            </a:r>
            <a:r>
              <a:rPr lang="en-US" i="1" dirty="0" smtClean="0"/>
              <a:t>‘glittering canyons and gulches’</a:t>
            </a:r>
            <a:r>
              <a:rPr lang="en-US" dirty="0" smtClean="0"/>
              <a:t> refer to the streets between the brightly lit modern skyscrapers and remind us of the landscape of the wild west where ambushes and violent battles took place.  This similarity between America ’s past and present suggests that although mankind has advanced economically and technologically we are no more </a:t>
            </a:r>
            <a:r>
              <a:rPr lang="en-US" dirty="0" err="1" smtClean="0"/>
              <a:t>civilised</a:t>
            </a:r>
            <a:r>
              <a:rPr lang="en-US" dirty="0" smtClean="0"/>
              <a:t> than we were in our barbaric past. </a:t>
            </a:r>
          </a:p>
          <a:p>
            <a:pPr>
              <a:buNone/>
            </a:pPr>
            <a:r>
              <a:rPr lang="en-US" dirty="0" smtClean="0"/>
              <a:t> </a:t>
            </a:r>
          </a:p>
          <a:p>
            <a:r>
              <a:rPr lang="en-US" dirty="0" smtClean="0"/>
              <a:t>The poet next goes on to describe the results of the violence.  The short list is an effective reminder of the pain and suffering hinted at in stanza one: </a:t>
            </a:r>
          </a:p>
          <a:p>
            <a:endParaRPr lang="en-US" dirty="0" smtClean="0"/>
          </a:p>
          <a:p>
            <a:r>
              <a:rPr lang="en-US" i="1" dirty="0" smtClean="0"/>
              <a:t>. . . the broken bones, the harsh screaming </a:t>
            </a:r>
            <a:endParaRPr lang="en-US" dirty="0" smtClean="0"/>
          </a:p>
          <a:p>
            <a:r>
              <a:rPr lang="en-US" i="1" dirty="0" smtClean="0"/>
              <a:t>from coldwater flats, the blood </a:t>
            </a:r>
            <a:endParaRPr lang="en-US" dirty="0" smtClean="0"/>
          </a:p>
          <a:p>
            <a:r>
              <a:rPr lang="en-US" i="1" dirty="0" smtClean="0"/>
              <a:t>glazed on the sidewalks. </a:t>
            </a:r>
            <a:endParaRPr lang="en-US" dirty="0" smtClean="0"/>
          </a:p>
          <a:p>
            <a:endParaRPr lang="en-US" dirty="0" smtClean="0"/>
          </a:p>
          <a:p>
            <a:pPr>
              <a:buNone/>
            </a:pPr>
            <a:endParaRPr lang="en-US" dirty="0" smtClean="0"/>
          </a:p>
          <a:p>
            <a:pPr>
              <a:buNone/>
            </a:pPr>
            <a:r>
              <a:rPr lang="en-US" dirty="0" smtClean="0"/>
              <a:t> </a:t>
            </a:r>
          </a:p>
        </p:txBody>
      </p:sp>
      <p:sp>
        <p:nvSpPr>
          <p:cNvPr id="3" name="Title 2"/>
          <p:cNvSpPr>
            <a:spLocks noGrp="1"/>
          </p:cNvSpPr>
          <p:nvPr>
            <p:ph type="title"/>
          </p:nvPr>
        </p:nvSpPr>
        <p:spPr>
          <a:xfrm>
            <a:off x="457200" y="152400"/>
            <a:ext cx="8229600" cy="684312"/>
          </a:xfrm>
        </p:spPr>
        <p:txBody>
          <a:bodyPr>
            <a:normAutofit fontScale="90000"/>
          </a:bodyPr>
          <a:lstStyle/>
          <a:p>
            <a:r>
              <a:rPr lang="en-GB" dirty="0" smtClean="0"/>
              <a:t>Stanza 2 </a:t>
            </a:r>
            <a:endParaRPr lang="en-GB"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764704"/>
            <a:ext cx="8229600" cy="5331296"/>
          </a:xfrm>
        </p:spPr>
        <p:txBody>
          <a:bodyPr>
            <a:normAutofit fontScale="85000" lnSpcReduction="10000"/>
          </a:bodyPr>
          <a:lstStyle/>
          <a:p>
            <a:pPr>
              <a:buNone/>
            </a:pPr>
            <a:endParaRPr lang="en-US" dirty="0" smtClean="0"/>
          </a:p>
          <a:p>
            <a:r>
              <a:rPr lang="en-US" dirty="0" smtClean="0"/>
              <a:t>The effective use of synecdoche </a:t>
            </a:r>
            <a:r>
              <a:rPr lang="en-US" dirty="0" err="1" smtClean="0"/>
              <a:t>depersonalises</a:t>
            </a:r>
            <a:r>
              <a:rPr lang="en-US" dirty="0" smtClean="0"/>
              <a:t> the suffering and so highlights that anyone can fall victim to violence.  The sounds of pain are </a:t>
            </a:r>
            <a:r>
              <a:rPr lang="en-US" dirty="0" err="1" smtClean="0"/>
              <a:t>emphasised</a:t>
            </a:r>
            <a:r>
              <a:rPr lang="en-US" dirty="0" smtClean="0"/>
              <a:t> by the word ‘harsh’ but it is where the sounds come from that is important to the poet’s theme. </a:t>
            </a:r>
          </a:p>
          <a:p>
            <a:r>
              <a:rPr lang="en-US" dirty="0" smtClean="0"/>
              <a:t> It is not from the wealthy skyscrapers but from the run-down buildings without hot water where the poor live.  They are the ones living in primitive conditions so it is hardly surprising that primitive </a:t>
            </a:r>
            <a:r>
              <a:rPr lang="en-US" dirty="0" err="1" smtClean="0"/>
              <a:t>behaviour</a:t>
            </a:r>
            <a:r>
              <a:rPr lang="en-US" dirty="0" smtClean="0"/>
              <a:t> is the result. </a:t>
            </a:r>
          </a:p>
          <a:p>
            <a:endParaRPr lang="en-US" dirty="0" smtClean="0"/>
          </a:p>
          <a:p>
            <a:r>
              <a:rPr lang="en-US" dirty="0" smtClean="0"/>
              <a:t> His words </a:t>
            </a:r>
            <a:r>
              <a:rPr lang="en-US" dirty="0" err="1" smtClean="0"/>
              <a:t>emphasise</a:t>
            </a:r>
            <a:r>
              <a:rPr lang="en-US" dirty="0" smtClean="0"/>
              <a:t> the pain and suffering that poverty brings.  The ‘blood glazed on the sidewalks’ suggests that violence and the pain and suffering it causes are always among us. Evil therefore is not just our violence but also the way society neglects the poor.  He suggests in stanza 3 that we will pay for this neglect. </a:t>
            </a:r>
          </a:p>
          <a:p>
            <a:endParaRPr lang="en-GB" dirty="0"/>
          </a:p>
        </p:txBody>
      </p:sp>
      <p:sp>
        <p:nvSpPr>
          <p:cNvPr id="3" name="Title 2"/>
          <p:cNvSpPr>
            <a:spLocks noGrp="1"/>
          </p:cNvSpPr>
          <p:nvPr>
            <p:ph type="title"/>
          </p:nvPr>
        </p:nvSpPr>
        <p:spPr>
          <a:xfrm>
            <a:off x="457200" y="152400"/>
            <a:ext cx="8229600" cy="756320"/>
          </a:xfrm>
        </p:spPr>
        <p:txBody>
          <a:bodyPr/>
          <a:lstStyle/>
          <a:p>
            <a:r>
              <a:rPr lang="en-GB" dirty="0" smtClean="0"/>
              <a:t>Stanza 2</a:t>
            </a:r>
            <a:endParaRPr lang="en-GB"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a:bodyPr>
          <a:lstStyle/>
          <a:p>
            <a:r>
              <a:rPr lang="en-US" dirty="0" smtClean="0"/>
              <a:t>In stanza 3 the poet sums up his thoughts but offers no solution to the problems of man’s violent nature.  He continues the metaphor he began in stanza 2. </a:t>
            </a:r>
          </a:p>
          <a:p>
            <a:pPr>
              <a:buNone/>
            </a:pPr>
            <a:r>
              <a:rPr lang="en-US" dirty="0" smtClean="0"/>
              <a:t> </a:t>
            </a:r>
          </a:p>
          <a:p>
            <a:pPr>
              <a:buNone/>
            </a:pPr>
            <a:r>
              <a:rPr lang="en-US" dirty="0" smtClean="0"/>
              <a:t>	     </a:t>
            </a:r>
            <a:r>
              <a:rPr lang="en-US" i="1" dirty="0" smtClean="0"/>
              <a:t>The frontier is never </a:t>
            </a:r>
            <a:endParaRPr lang="en-US" dirty="0" smtClean="0"/>
          </a:p>
          <a:p>
            <a:pPr>
              <a:buNone/>
            </a:pPr>
            <a:r>
              <a:rPr lang="en-US" i="1" dirty="0" smtClean="0"/>
              <a:t>   		somewhere else. </a:t>
            </a:r>
            <a:endParaRPr lang="en-US" dirty="0" smtClean="0"/>
          </a:p>
          <a:p>
            <a:endParaRPr lang="en-US" dirty="0" smtClean="0"/>
          </a:p>
          <a:p>
            <a:r>
              <a:rPr lang="en-US" dirty="0" smtClean="0"/>
              <a:t>The frontier in the wild west was the edge of </a:t>
            </a:r>
            <a:r>
              <a:rPr lang="en-US" dirty="0" err="1" smtClean="0"/>
              <a:t>civilisation</a:t>
            </a:r>
            <a:r>
              <a:rPr lang="en-US" dirty="0" smtClean="0"/>
              <a:t>.  By saying it is ‘never somewhere else’ the poet is suggesting that evil or violence are always within us and we are no more </a:t>
            </a:r>
            <a:r>
              <a:rPr lang="en-US" dirty="0" err="1" smtClean="0"/>
              <a:t>civilised</a:t>
            </a:r>
            <a:r>
              <a:rPr lang="en-US" dirty="0" smtClean="0"/>
              <a:t> than our ancestors. </a:t>
            </a:r>
          </a:p>
          <a:p>
            <a:endParaRPr lang="en-US" dirty="0" smtClean="0"/>
          </a:p>
          <a:p>
            <a:endParaRPr lang="en-GB" dirty="0"/>
          </a:p>
        </p:txBody>
      </p:sp>
      <p:sp>
        <p:nvSpPr>
          <p:cNvPr id="3" name="Title 2"/>
          <p:cNvSpPr>
            <a:spLocks noGrp="1"/>
          </p:cNvSpPr>
          <p:nvPr>
            <p:ph type="title"/>
          </p:nvPr>
        </p:nvSpPr>
        <p:spPr/>
        <p:txBody>
          <a:bodyPr/>
          <a:lstStyle/>
          <a:p>
            <a:r>
              <a:rPr lang="en-GB" dirty="0" smtClean="0"/>
              <a:t>Stanza 3</a:t>
            </a:r>
            <a:endParaRPr lang="en-GB"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10000"/>
          </a:bodyPr>
          <a:lstStyle/>
          <a:p>
            <a:r>
              <a:rPr lang="en-US" dirty="0" err="1" smtClean="0"/>
              <a:t>MacCaig</a:t>
            </a:r>
            <a:r>
              <a:rPr lang="en-US" dirty="0" smtClean="0"/>
              <a:t> ends the poem with a pessimistic view of human nature: </a:t>
            </a:r>
          </a:p>
          <a:p>
            <a:pPr>
              <a:buNone/>
            </a:pPr>
            <a:r>
              <a:rPr lang="en-US" dirty="0" smtClean="0"/>
              <a:t>	</a:t>
            </a:r>
          </a:p>
          <a:p>
            <a:pPr>
              <a:buNone/>
            </a:pPr>
            <a:r>
              <a:rPr lang="en-US" i="1" dirty="0" smtClean="0"/>
              <a:t>    And no stockades </a:t>
            </a:r>
            <a:endParaRPr lang="en-US" dirty="0" smtClean="0"/>
          </a:p>
          <a:p>
            <a:pPr>
              <a:buNone/>
            </a:pPr>
            <a:r>
              <a:rPr lang="en-US" i="1" dirty="0" smtClean="0"/>
              <a:t>   	can keep the midnight out. </a:t>
            </a:r>
            <a:endParaRPr lang="en-US" dirty="0" smtClean="0"/>
          </a:p>
          <a:p>
            <a:pPr>
              <a:buNone/>
            </a:pPr>
            <a:endParaRPr lang="en-US" dirty="0" smtClean="0"/>
          </a:p>
          <a:p>
            <a:pPr>
              <a:buNone/>
            </a:pPr>
            <a:endParaRPr lang="en-US" dirty="0" smtClean="0"/>
          </a:p>
          <a:p>
            <a:r>
              <a:rPr lang="en-US" dirty="0" smtClean="0"/>
              <a:t>Stockades were high fences built to protect those who live inside them.  What </a:t>
            </a:r>
            <a:r>
              <a:rPr lang="en-US" dirty="0" err="1" smtClean="0"/>
              <a:t>MacCaig</a:t>
            </a:r>
            <a:r>
              <a:rPr lang="en-US" dirty="0" smtClean="0"/>
              <a:t> is suggesting is that no matter how high we build our buildings, develop our technology or increase our prosperity, evil will always exist within us.  His tone is despair at our inability to overcome our most basic instincts.  He concludes by suggesting that evil will always overcome good. </a:t>
            </a:r>
          </a:p>
          <a:p>
            <a:endParaRPr lang="en-US" dirty="0" smtClean="0"/>
          </a:p>
        </p:txBody>
      </p:sp>
      <p:sp>
        <p:nvSpPr>
          <p:cNvPr id="3" name="Title 2"/>
          <p:cNvSpPr>
            <a:spLocks noGrp="1"/>
          </p:cNvSpPr>
          <p:nvPr>
            <p:ph type="title"/>
          </p:nvPr>
        </p:nvSpPr>
        <p:spPr/>
        <p:txBody>
          <a:bodyPr/>
          <a:lstStyle/>
          <a:p>
            <a:r>
              <a:rPr lang="en-GB" dirty="0" smtClean="0"/>
              <a:t>Stanza 3</a:t>
            </a:r>
            <a:endParaRPr lang="en-GB"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dirty="0" smtClean="0"/>
              <a:t>Choose  a poem in which the poet creates a particular mood or atmosphere.</a:t>
            </a:r>
          </a:p>
          <a:p>
            <a:endParaRPr lang="en-GB" dirty="0" smtClean="0"/>
          </a:p>
          <a:p>
            <a:r>
              <a:rPr lang="en-GB" dirty="0" smtClean="0"/>
              <a:t>Show how the poet creates this mood or atmosphere by his or her choice of subject matter and use of poetic techniques. </a:t>
            </a:r>
            <a:endParaRPr lang="en-GB" dirty="0"/>
          </a:p>
        </p:txBody>
      </p:sp>
      <p:sp>
        <p:nvSpPr>
          <p:cNvPr id="3" name="Title 2"/>
          <p:cNvSpPr>
            <a:spLocks noGrp="1"/>
          </p:cNvSpPr>
          <p:nvPr>
            <p:ph type="title"/>
          </p:nvPr>
        </p:nvSpPr>
        <p:spPr/>
        <p:txBody>
          <a:bodyPr/>
          <a:lstStyle/>
          <a:p>
            <a:r>
              <a:rPr lang="en-GB" dirty="0" smtClean="0"/>
              <a:t>Essay Question </a:t>
            </a:r>
            <a:endParaRPr lang="en-GB"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dirty="0" smtClean="0"/>
              <a:t>Watch the video of  “Empire State of Mind” </a:t>
            </a:r>
          </a:p>
          <a:p>
            <a:endParaRPr lang="en-GB" dirty="0" smtClean="0"/>
          </a:p>
          <a:p>
            <a:r>
              <a:rPr lang="en-GB" dirty="0" smtClean="0"/>
              <a:t>Using the whiteboards, note down at least 3 different ways that Jay Z is creating a certain impression of New York.</a:t>
            </a:r>
          </a:p>
          <a:p>
            <a:endParaRPr lang="en-GB" dirty="0" smtClean="0"/>
          </a:p>
          <a:p>
            <a:endParaRPr lang="en-GB" dirty="0" smtClean="0"/>
          </a:p>
          <a:p>
            <a:r>
              <a:rPr lang="en-GB" dirty="0" smtClean="0"/>
              <a:t>How does Jay Z want to portray New York?</a:t>
            </a:r>
            <a:endParaRPr lang="en-GB" dirty="0"/>
          </a:p>
        </p:txBody>
      </p:sp>
      <p:sp>
        <p:nvSpPr>
          <p:cNvPr id="3" name="Title 2"/>
          <p:cNvSpPr>
            <a:spLocks noGrp="1"/>
          </p:cNvSpPr>
          <p:nvPr>
            <p:ph type="title"/>
          </p:nvPr>
        </p:nvSpPr>
        <p:spPr/>
        <p:txBody>
          <a:bodyPr/>
          <a:lstStyle/>
          <a:p>
            <a:r>
              <a:rPr lang="en-GB" dirty="0" smtClean="0"/>
              <a:t>Empire State of Mind </a:t>
            </a:r>
            <a:endParaRPr lang="en-GB"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1970s-america-graffiti-on-a-subway-car-new-york-city-new-york-1972.jpg"/>
          <p:cNvPicPr>
            <a:picLocks noChangeAspect="1"/>
          </p:cNvPicPr>
          <p:nvPr/>
        </p:nvPicPr>
        <p:blipFill>
          <a:blip r:embed="rId2" cstate="print"/>
          <a:stretch>
            <a:fillRect/>
          </a:stretch>
        </p:blipFill>
        <p:spPr>
          <a:xfrm>
            <a:off x="251520" y="404663"/>
            <a:ext cx="8370507" cy="5899837"/>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37-3725-VXSAF00Z.jpg"/>
          <p:cNvPicPr>
            <a:picLocks noChangeAspect="1"/>
          </p:cNvPicPr>
          <p:nvPr/>
        </p:nvPicPr>
        <p:blipFill>
          <a:blip r:embed="rId2" cstate="print"/>
          <a:stretch>
            <a:fillRect/>
          </a:stretch>
        </p:blipFill>
        <p:spPr>
          <a:xfrm>
            <a:off x="314325" y="233362"/>
            <a:ext cx="8515350" cy="6391275"/>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newyork_460x276.jpg"/>
          <p:cNvPicPr>
            <a:picLocks noChangeAspect="1"/>
          </p:cNvPicPr>
          <p:nvPr/>
        </p:nvPicPr>
        <p:blipFill>
          <a:blip r:embed="rId2" cstate="print"/>
          <a:stretch>
            <a:fillRect/>
          </a:stretch>
        </p:blipFill>
        <p:spPr>
          <a:xfrm>
            <a:off x="0" y="908720"/>
            <a:ext cx="8911497" cy="5346898"/>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Notes on the poem’s context</a:t>
            </a:r>
            <a:endParaRPr lang="en-GB" dirty="0"/>
          </a:p>
        </p:txBody>
      </p:sp>
      <p:sp>
        <p:nvSpPr>
          <p:cNvPr id="3" name="Content Placeholder 2"/>
          <p:cNvSpPr>
            <a:spLocks noGrp="1"/>
          </p:cNvSpPr>
          <p:nvPr>
            <p:ph idx="1"/>
          </p:nvPr>
        </p:nvSpPr>
        <p:spPr/>
        <p:txBody>
          <a:bodyPr>
            <a:normAutofit lnSpcReduction="10000"/>
          </a:bodyPr>
          <a:lstStyle/>
          <a:p>
            <a:r>
              <a:rPr lang="en-GB" dirty="0" smtClean="0"/>
              <a:t>The poem was written in 1968</a:t>
            </a:r>
          </a:p>
          <a:p>
            <a:endParaRPr lang="en-GB" dirty="0" smtClean="0"/>
          </a:p>
          <a:p>
            <a:r>
              <a:rPr lang="en-GB" dirty="0" smtClean="0"/>
              <a:t>It is set in a NYC that was characterised by its poverty and violence. New York writer Henry James described  1968 NYC as “ferocious and sinister”</a:t>
            </a:r>
          </a:p>
          <a:p>
            <a:endParaRPr lang="en-GB" dirty="0" smtClean="0"/>
          </a:p>
          <a:p>
            <a:r>
              <a:rPr lang="en-GB" dirty="0" smtClean="0"/>
              <a:t>America was  facing internal conflict over the Vietnam War, the civil-rights movement.</a:t>
            </a:r>
          </a:p>
          <a:p>
            <a:endParaRPr lang="en-GB" dirty="0" smtClean="0"/>
          </a:p>
          <a:p>
            <a:r>
              <a:rPr lang="en-GB" dirty="0" smtClean="0"/>
              <a:t>NYC in 1969 faced racial tension, workers’ strikes and high unemployment.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GB" dirty="0" smtClean="0"/>
          </a:p>
          <a:p>
            <a:endParaRPr lang="en-GB" dirty="0" smtClean="0"/>
          </a:p>
          <a:p>
            <a:r>
              <a:rPr lang="en-GB" dirty="0" smtClean="0"/>
              <a:t>Write down at least one question for next lesson on the board.  </a:t>
            </a:r>
          </a:p>
          <a:p>
            <a:pPr>
              <a:buNone/>
            </a:pPr>
            <a:endParaRPr lang="en-GB" dirty="0" smtClean="0"/>
          </a:p>
          <a:p>
            <a:pPr>
              <a:buNone/>
            </a:pPr>
            <a:endParaRPr lang="en-GB" dirty="0"/>
          </a:p>
        </p:txBody>
      </p:sp>
      <p:sp>
        <p:nvSpPr>
          <p:cNvPr id="3" name="Title 2"/>
          <p:cNvSpPr>
            <a:spLocks noGrp="1"/>
          </p:cNvSpPr>
          <p:nvPr>
            <p:ph type="title"/>
          </p:nvPr>
        </p:nvSpPr>
        <p:spPr/>
        <p:txBody>
          <a:bodyPr/>
          <a:lstStyle/>
          <a:p>
            <a:r>
              <a:rPr lang="en-GB" dirty="0" smtClean="0"/>
              <a:t>On the post-it</a:t>
            </a:r>
            <a:endParaRPr lang="en-GB"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57188" y="357188"/>
            <a:ext cx="5072062" cy="2492375"/>
          </a:xfrm>
          <a:prstGeom prst="rect">
            <a:avLst/>
          </a:prstGeom>
        </p:spPr>
        <p:txBody>
          <a:bodyPr>
            <a:spAutoFit/>
          </a:bodyPr>
          <a:lstStyle/>
          <a:p>
            <a:pPr fontAlgn="auto">
              <a:spcBef>
                <a:spcPts val="0"/>
              </a:spcBef>
              <a:spcAft>
                <a:spcPts val="0"/>
              </a:spcAft>
              <a:defRPr/>
            </a:pPr>
            <a:r>
              <a:rPr lang="en-GB" sz="2400" dirty="0">
                <a:solidFill>
                  <a:srgbClr val="3333CC"/>
                </a:solidFill>
                <a:effectLst>
                  <a:outerShdw blurRad="38100" dist="38100" dir="2700000" algn="tl">
                    <a:srgbClr val="000000">
                      <a:alpha val="43137"/>
                    </a:srgbClr>
                  </a:outerShdw>
                </a:effectLst>
                <a:latin typeface="+mn-lt"/>
              </a:rPr>
              <a:t>This morning I watched from here</a:t>
            </a:r>
          </a:p>
          <a:p>
            <a:pPr fontAlgn="auto">
              <a:spcBef>
                <a:spcPts val="0"/>
              </a:spcBef>
              <a:spcAft>
                <a:spcPts val="0"/>
              </a:spcAft>
              <a:defRPr/>
            </a:pPr>
            <a:r>
              <a:rPr lang="en-GB" sz="2400" dirty="0">
                <a:solidFill>
                  <a:srgbClr val="3333CC"/>
                </a:solidFill>
                <a:effectLst>
                  <a:outerShdw blurRad="38100" dist="38100" dir="2700000" algn="tl">
                    <a:srgbClr val="000000">
                      <a:alpha val="43137"/>
                    </a:srgbClr>
                  </a:outerShdw>
                </a:effectLst>
                <a:latin typeface="+mn-lt"/>
              </a:rPr>
              <a:t>a helicopter skirting like a damaged insect the Empire State Building, that</a:t>
            </a:r>
          </a:p>
          <a:p>
            <a:pPr fontAlgn="auto">
              <a:spcBef>
                <a:spcPts val="0"/>
              </a:spcBef>
              <a:spcAft>
                <a:spcPts val="0"/>
              </a:spcAft>
              <a:defRPr/>
            </a:pPr>
            <a:r>
              <a:rPr lang="en-GB" sz="2400" dirty="0">
                <a:solidFill>
                  <a:srgbClr val="3333CC"/>
                </a:solidFill>
                <a:effectLst>
                  <a:outerShdw blurRad="38100" dist="38100" dir="2700000" algn="tl">
                    <a:srgbClr val="000000">
                      <a:alpha val="43137"/>
                    </a:srgbClr>
                  </a:outerShdw>
                </a:effectLst>
                <a:latin typeface="+mn-lt"/>
              </a:rPr>
              <a:t>jumbo size dentist's drill, and landing </a:t>
            </a:r>
          </a:p>
          <a:p>
            <a:pPr fontAlgn="auto">
              <a:spcBef>
                <a:spcPts val="0"/>
              </a:spcBef>
              <a:spcAft>
                <a:spcPts val="0"/>
              </a:spcAft>
              <a:defRPr/>
            </a:pPr>
            <a:r>
              <a:rPr lang="en-GB" sz="2400" dirty="0">
                <a:solidFill>
                  <a:srgbClr val="3333CC"/>
                </a:solidFill>
                <a:effectLst>
                  <a:outerShdw blurRad="38100" dist="38100" dir="2700000" algn="tl">
                    <a:srgbClr val="000000">
                      <a:alpha val="43137"/>
                    </a:srgbClr>
                  </a:outerShdw>
                </a:effectLst>
                <a:latin typeface="+mn-lt"/>
              </a:rPr>
              <a:t>on the roof of the Pan Am skyscraper. </a:t>
            </a:r>
          </a:p>
          <a:p>
            <a:pPr fontAlgn="auto">
              <a:spcBef>
                <a:spcPts val="0"/>
              </a:spcBef>
              <a:spcAft>
                <a:spcPts val="0"/>
              </a:spcAft>
              <a:defRPr/>
            </a:pPr>
            <a:endParaRPr lang="en-GB" dirty="0">
              <a:latin typeface="+mn-lt"/>
            </a:endParaRPr>
          </a:p>
          <a:p>
            <a:pPr fontAlgn="auto">
              <a:spcBef>
                <a:spcPts val="0"/>
              </a:spcBef>
              <a:spcAft>
                <a:spcPts val="0"/>
              </a:spcAft>
              <a:defRPr/>
            </a:pPr>
            <a:endParaRPr lang="en-GB" dirty="0">
              <a:latin typeface="+mn-lt"/>
            </a:endParaRPr>
          </a:p>
        </p:txBody>
      </p:sp>
      <p:pic>
        <p:nvPicPr>
          <p:cNvPr id="7171" name="Picture 4" descr="3.jpg"/>
          <p:cNvPicPr>
            <a:picLocks noChangeAspect="1"/>
          </p:cNvPicPr>
          <p:nvPr/>
        </p:nvPicPr>
        <p:blipFill>
          <a:blip r:embed="rId2" cstate="print"/>
          <a:srcRect/>
          <a:stretch>
            <a:fillRect/>
          </a:stretch>
        </p:blipFill>
        <p:spPr bwMode="auto">
          <a:xfrm>
            <a:off x="357189" y="3410302"/>
            <a:ext cx="2630636" cy="3314347"/>
          </a:xfrm>
          <a:prstGeom prst="rect">
            <a:avLst/>
          </a:prstGeom>
          <a:noFill/>
          <a:ln w="9525">
            <a:noFill/>
            <a:miter lim="800000"/>
            <a:headEnd/>
            <a:tailEnd/>
          </a:ln>
        </p:spPr>
      </p:pic>
      <p:pic>
        <p:nvPicPr>
          <p:cNvPr id="7172" name="Picture 5" descr="3 new_york_bild_15.jpg"/>
          <p:cNvPicPr>
            <a:picLocks noChangeAspect="1"/>
          </p:cNvPicPr>
          <p:nvPr/>
        </p:nvPicPr>
        <p:blipFill>
          <a:blip r:embed="rId3" cstate="print"/>
          <a:srcRect/>
          <a:stretch>
            <a:fillRect/>
          </a:stretch>
        </p:blipFill>
        <p:spPr bwMode="auto">
          <a:xfrm>
            <a:off x="5286375" y="285750"/>
            <a:ext cx="3536950" cy="62150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596</TotalTime>
  <Words>1509</Words>
  <Application>Microsoft Office PowerPoint</Application>
  <PresentationFormat>On-screen Show (4:3)</PresentationFormat>
  <Paragraphs>143</Paragraphs>
  <Slides>24</Slides>
  <Notes>0</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Paper</vt:lpstr>
      <vt:lpstr>Hotel Room, 12th Floor</vt:lpstr>
      <vt:lpstr>In pairs </vt:lpstr>
      <vt:lpstr>Empire State of Mind </vt:lpstr>
      <vt:lpstr>Slide 4</vt:lpstr>
      <vt:lpstr>Slide 5</vt:lpstr>
      <vt:lpstr>Slide 6</vt:lpstr>
      <vt:lpstr>Notes on the poem’s context</vt:lpstr>
      <vt:lpstr>On the post-it</vt:lpstr>
      <vt:lpstr>Slide 9</vt:lpstr>
      <vt:lpstr>Slide 10</vt:lpstr>
      <vt:lpstr>Slide 11</vt:lpstr>
      <vt:lpstr>Slide 12</vt:lpstr>
      <vt:lpstr>Slide 13</vt:lpstr>
      <vt:lpstr>Hotel Room, 12th Floor  Notes </vt:lpstr>
      <vt:lpstr>Analysis </vt:lpstr>
      <vt:lpstr>Stanza 1</vt:lpstr>
      <vt:lpstr>Stanza 1 Analysis </vt:lpstr>
      <vt:lpstr>Stanza 1 Analysis</vt:lpstr>
      <vt:lpstr>Stanza 2 Analysis</vt:lpstr>
      <vt:lpstr>Stanza 2 </vt:lpstr>
      <vt:lpstr>Stanza 2</vt:lpstr>
      <vt:lpstr>Stanza 3</vt:lpstr>
      <vt:lpstr>Stanza 3</vt:lpstr>
      <vt:lpstr>Essay Question </vt:lpstr>
    </vt:vector>
  </TitlesOfParts>
  <Company>Your Organization Name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Hotel Room, 12th Floor</dc:title>
  <dc:creator>Your User Name</dc:creator>
  <cp:lastModifiedBy>Your User Name</cp:lastModifiedBy>
  <cp:revision>8</cp:revision>
  <dcterms:created xsi:type="dcterms:W3CDTF">2011-09-12T15:17:12Z</dcterms:created>
  <dcterms:modified xsi:type="dcterms:W3CDTF">2011-10-04T09:36:18Z</dcterms:modified>
</cp:coreProperties>
</file>